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0" r:id="rId2"/>
    <p:sldMasterId id="2147483657" r:id="rId3"/>
    <p:sldMasterId id="2147483659" r:id="rId4"/>
    <p:sldMasterId id="2147483662" r:id="rId5"/>
    <p:sldMasterId id="2147483665" r:id="rId6"/>
    <p:sldMasterId id="2147483670" r:id="rId7"/>
  </p:sldMasterIdLst>
  <p:notesMasterIdLst>
    <p:notesMasterId r:id="rId58"/>
  </p:notesMasterIdLst>
  <p:sldIdLst>
    <p:sldId id="256" r:id="rId8"/>
    <p:sldId id="325" r:id="rId9"/>
    <p:sldId id="329" r:id="rId10"/>
    <p:sldId id="326" r:id="rId11"/>
    <p:sldId id="257" r:id="rId12"/>
    <p:sldId id="301" r:id="rId13"/>
    <p:sldId id="303" r:id="rId14"/>
    <p:sldId id="285" r:id="rId15"/>
    <p:sldId id="302" r:id="rId16"/>
    <p:sldId id="258" r:id="rId17"/>
    <p:sldId id="304" r:id="rId18"/>
    <p:sldId id="305" r:id="rId19"/>
    <p:sldId id="306" r:id="rId20"/>
    <p:sldId id="313" r:id="rId21"/>
    <p:sldId id="308" r:id="rId22"/>
    <p:sldId id="307" r:id="rId23"/>
    <p:sldId id="315" r:id="rId24"/>
    <p:sldId id="261" r:id="rId25"/>
    <p:sldId id="266" r:id="rId26"/>
    <p:sldId id="293" r:id="rId27"/>
    <p:sldId id="267" r:id="rId28"/>
    <p:sldId id="309" r:id="rId29"/>
    <p:sldId id="270" r:id="rId30"/>
    <p:sldId id="288" r:id="rId31"/>
    <p:sldId id="268" r:id="rId32"/>
    <p:sldId id="273" r:id="rId33"/>
    <p:sldId id="274" r:id="rId34"/>
    <p:sldId id="275" r:id="rId35"/>
    <p:sldId id="310" r:id="rId36"/>
    <p:sldId id="311" r:id="rId37"/>
    <p:sldId id="312" r:id="rId38"/>
    <p:sldId id="276" r:id="rId39"/>
    <p:sldId id="292" r:id="rId40"/>
    <p:sldId id="281" r:id="rId41"/>
    <p:sldId id="290" r:id="rId42"/>
    <p:sldId id="295" r:id="rId43"/>
    <p:sldId id="296" r:id="rId44"/>
    <p:sldId id="297" r:id="rId45"/>
    <p:sldId id="298" r:id="rId46"/>
    <p:sldId id="314" r:id="rId47"/>
    <p:sldId id="319" r:id="rId48"/>
    <p:sldId id="320" r:id="rId49"/>
    <p:sldId id="321" r:id="rId50"/>
    <p:sldId id="332" r:id="rId51"/>
    <p:sldId id="316" r:id="rId52"/>
    <p:sldId id="317" r:id="rId53"/>
    <p:sldId id="330" r:id="rId54"/>
    <p:sldId id="318" r:id="rId55"/>
    <p:sldId id="331" r:id="rId56"/>
    <p:sldId id="262" r:id="rId5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1608E"/>
    <a:srgbClr val="D996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6"/>
    <p:restoredTop sz="77164"/>
  </p:normalViewPr>
  <p:slideViewPr>
    <p:cSldViewPr snapToGrid="0" snapToObjects="1">
      <p:cViewPr varScale="1">
        <p:scale>
          <a:sx n="83" d="100"/>
          <a:sy n="83" d="100"/>
        </p:scale>
        <p:origin x="1382" y="67"/>
      </p:cViewPr>
      <p:guideLst>
        <p:guide orient="horz" pos="1620"/>
        <p:guide pos="2880"/>
      </p:guideLst>
    </p:cSldViewPr>
  </p:slideViewPr>
  <p:outlineViewPr>
    <p:cViewPr>
      <p:scale>
        <a:sx n="33" d="100"/>
        <a:sy n="33" d="100"/>
      </p:scale>
      <p:origin x="0" y="-11656"/>
    </p:cViewPr>
  </p:outlineViewPr>
  <p:notesTextViewPr>
    <p:cViewPr>
      <p:scale>
        <a:sx n="100" d="100"/>
        <a:sy n="100" d="100"/>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94E62-BC5E-7E49-B5BA-C39460A0B63F}" type="datetimeFigureOut">
              <a:rPr lang="en-US" smtClean="0"/>
              <a:t>8/2/2019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C0757-AEBE-944A-BAB5-36FE8F31E1EA}" type="slidenum">
              <a:rPr lang="en-US" smtClean="0"/>
              <a:t>‹#›</a:t>
            </a:fld>
            <a:endParaRPr lang="en-US" dirty="0"/>
          </a:p>
        </p:txBody>
      </p:sp>
    </p:spTree>
    <p:extLst>
      <p:ext uri="{BB962C8B-B14F-4D97-AF65-F5344CB8AC3E}">
        <p14:creationId xmlns:p14="http://schemas.microsoft.com/office/powerpoint/2010/main" val="877080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C0757-AEBE-944A-BAB5-36FE8F31E1EA}" type="slidenum">
              <a:rPr lang="en-US" smtClean="0"/>
              <a:t>3</a:t>
            </a:fld>
            <a:endParaRPr lang="en-US" dirty="0"/>
          </a:p>
        </p:txBody>
      </p:sp>
    </p:spTree>
    <p:extLst>
      <p:ext uri="{BB962C8B-B14F-4D97-AF65-F5344CB8AC3E}">
        <p14:creationId xmlns:p14="http://schemas.microsoft.com/office/powerpoint/2010/main" val="2225714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New Life Threatening Situation Event – will be the lead-in to our CPR event as a SS student</a:t>
            </a:r>
          </a:p>
          <a:p>
            <a:r>
              <a:rPr lang="en-US" dirty="0"/>
              <a:t>- Will be the first skill event for Middle Schoolers, encourage them to know how to respond in life threatening situations</a:t>
            </a:r>
          </a:p>
          <a:p>
            <a:endParaRPr lang="en-US" dirty="0"/>
          </a:p>
          <a:p>
            <a:endParaRPr lang="en-US" dirty="0"/>
          </a:p>
          <a:p>
            <a:r>
              <a:rPr lang="en-US" dirty="0"/>
              <a:t>Extra Info: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This resource has a 30 minute web-based training program. All materials needed to study for the test and skills can be accessed on the site.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There are 2 other steps that are included in this resource (“Stay Safe” &amp; “Provide Comfort”) that could be added as the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skill in the future if desired.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8C0757-AEBE-944A-BAB5-36FE8F31E1EA}" type="slidenum">
              <a:rPr lang="en-US" smtClean="0"/>
              <a:t>12</a:t>
            </a:fld>
            <a:endParaRPr lang="en-US" dirty="0"/>
          </a:p>
        </p:txBody>
      </p:sp>
    </p:spTree>
    <p:extLst>
      <p:ext uri="{BB962C8B-B14F-4D97-AF65-F5344CB8AC3E}">
        <p14:creationId xmlns:p14="http://schemas.microsoft.com/office/powerpoint/2010/main" val="399930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“Health Careers Preparation”</a:t>
            </a:r>
          </a:p>
          <a:p>
            <a:pPr lvl="0"/>
            <a:endParaRPr lang="en-US" sz="1200" b="1" kern="1200" dirty="0">
              <a:solidFill>
                <a:schemeClr val="tx1"/>
              </a:solidFill>
              <a:effectLst/>
              <a:latin typeface="+mn-lt"/>
              <a:ea typeface="+mn-ea"/>
              <a:cs typeface="+mn-cs"/>
            </a:endParaRPr>
          </a:p>
          <a:p>
            <a:pPr marL="171450" lvl="0" indent="-171450">
              <a:buFontTx/>
              <a:buChar char="-"/>
            </a:pPr>
            <a:r>
              <a:rPr lang="en-US" sz="1200" b="0" kern="1200" dirty="0">
                <a:solidFill>
                  <a:schemeClr val="tx1"/>
                </a:solidFill>
                <a:effectLst/>
                <a:latin typeface="+mn-lt"/>
                <a:ea typeface="+mn-ea"/>
                <a:cs typeface="+mn-cs"/>
              </a:rPr>
              <a:t>Leadership event</a:t>
            </a:r>
          </a:p>
          <a:p>
            <a:pPr marL="171450" lvl="0" indent="-171450">
              <a:buFontTx/>
              <a:buChar char="-"/>
            </a:pPr>
            <a:r>
              <a:rPr lang="en-US" sz="1200" b="0" kern="1200" dirty="0">
                <a:solidFill>
                  <a:schemeClr val="tx1"/>
                </a:solidFill>
                <a:effectLst/>
                <a:latin typeface="+mn-lt"/>
                <a:ea typeface="+mn-ea"/>
                <a:cs typeface="+mn-cs"/>
              </a:rPr>
              <a:t>wanted to give our middle school students the opportunity to practice and refine their interview skills in a way that was relevant to them and where they are at on their career path.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Statement of Interest = Ask them to write a statement explaining WHY they want to pursue a health care career, what their interests are in the field, how they got intrigued, why HOSA and how HOSA can play a role in that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Interview = Will be with a panel of judges answering questions around these same type of topics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Gives them the speaking practice and body language, how to shake hands appropriately, confidence in speaking with professional adults about why a career in health is the right fit for them. </a:t>
            </a:r>
          </a:p>
        </p:txBody>
      </p:sp>
      <p:sp>
        <p:nvSpPr>
          <p:cNvPr id="4" name="Slide Number Placeholder 3"/>
          <p:cNvSpPr>
            <a:spLocks noGrp="1"/>
          </p:cNvSpPr>
          <p:nvPr>
            <p:ph type="sldNum" sz="quarter" idx="5"/>
          </p:nvPr>
        </p:nvSpPr>
        <p:spPr/>
        <p:txBody>
          <a:bodyPr/>
          <a:lstStyle/>
          <a:p>
            <a:fld id="{A88C0757-AEBE-944A-BAB5-36FE8F31E1EA}" type="slidenum">
              <a:rPr lang="en-US" smtClean="0"/>
              <a:t>13</a:t>
            </a:fld>
            <a:endParaRPr lang="en-US" dirty="0"/>
          </a:p>
        </p:txBody>
      </p:sp>
    </p:spTree>
    <p:extLst>
      <p:ext uri="{BB962C8B-B14F-4D97-AF65-F5344CB8AC3E}">
        <p14:creationId xmlns:p14="http://schemas.microsoft.com/office/powerpoint/2010/main" val="1362865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sz="1200" kern="1200" dirty="0">
                <a:solidFill>
                  <a:schemeClr val="tx1"/>
                </a:solidFill>
                <a:effectLst/>
                <a:latin typeface="+mn-lt"/>
                <a:ea typeface="+mn-ea"/>
                <a:cs typeface="+mn-cs"/>
              </a:rPr>
              <a:t>Our current EHP will move to a middle school only event</a:t>
            </a:r>
          </a:p>
          <a:p>
            <a:pPr marL="171450" lvl="0" indent="-171450">
              <a:buFontTx/>
              <a:buChar char="-"/>
            </a:pPr>
            <a:endParaRPr lang="en-US" sz="1200" kern="1200" dirty="0">
              <a:solidFill>
                <a:schemeClr val="tx1"/>
              </a:solidFill>
              <a:effectLst/>
              <a:latin typeface="+mn-lt"/>
              <a:ea typeface="+mn-ea"/>
              <a:cs typeface="+mn-cs"/>
            </a:endParaRPr>
          </a:p>
          <a:p>
            <a:pPr marL="171450" lvl="0" indent="-171450">
              <a:buFontTx/>
              <a:buChar char="-"/>
            </a:pPr>
            <a:r>
              <a:rPr lang="en-US" sz="1200" kern="1200" dirty="0">
                <a:solidFill>
                  <a:schemeClr val="tx1"/>
                </a:solidFill>
                <a:effectLst/>
                <a:latin typeface="+mn-lt"/>
                <a:ea typeface="+mn-ea"/>
                <a:cs typeface="+mn-cs"/>
              </a:rPr>
              <a:t>SS/PSC division will become a Researched Poster Presentation on a given annual topic- </a:t>
            </a:r>
          </a:p>
          <a:p>
            <a:pPr marL="171450" lvl="0" indent="-171450">
              <a:buFontTx/>
              <a:buChar char="-"/>
            </a:pPr>
            <a:r>
              <a:rPr lang="en-US" sz="1200" kern="1200" dirty="0">
                <a:solidFill>
                  <a:schemeClr val="tx1"/>
                </a:solidFill>
                <a:effectLst/>
                <a:latin typeface="+mn-lt"/>
                <a:ea typeface="+mn-ea"/>
                <a:cs typeface="+mn-cs"/>
              </a:rPr>
              <a:t>research topic</a:t>
            </a:r>
          </a:p>
          <a:p>
            <a:pPr marL="171450" lvl="0" indent="-171450">
              <a:buFontTx/>
              <a:buChar char="-"/>
            </a:pPr>
            <a:r>
              <a:rPr lang="en-US" sz="1200" kern="1200" dirty="0">
                <a:solidFill>
                  <a:schemeClr val="tx1"/>
                </a:solidFill>
                <a:effectLst/>
                <a:latin typeface="+mn-lt"/>
                <a:ea typeface="+mn-ea"/>
                <a:cs typeface="+mn-cs"/>
              </a:rPr>
              <a:t>Create the professional poster</a:t>
            </a:r>
          </a:p>
          <a:p>
            <a:pPr marL="171450" lvl="0" indent="-171450">
              <a:buFontTx/>
              <a:buChar char="-"/>
            </a:pPr>
            <a:r>
              <a:rPr lang="en-US" sz="1200" kern="1200" dirty="0">
                <a:solidFill>
                  <a:schemeClr val="tx1"/>
                </a:solidFill>
                <a:effectLst/>
                <a:latin typeface="+mn-lt"/>
                <a:ea typeface="+mn-ea"/>
                <a:cs typeface="+mn-cs"/>
              </a:rPr>
              <a:t>Present findings/research  to judges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88C0757-AEBE-944A-BAB5-36FE8F31E1EA}" type="slidenum">
              <a:rPr lang="en-US" smtClean="0"/>
              <a:t>14</a:t>
            </a:fld>
            <a:endParaRPr lang="en-US" dirty="0"/>
          </a:p>
        </p:txBody>
      </p:sp>
    </p:spTree>
    <p:extLst>
      <p:ext uri="{BB962C8B-B14F-4D97-AF65-F5344CB8AC3E}">
        <p14:creationId xmlns:p14="http://schemas.microsoft.com/office/powerpoint/2010/main" val="572400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 Our current Existing Medical Innovation event  = asks teams to research the innovations that are already existing and present their research. </a:t>
            </a:r>
          </a:p>
          <a:p>
            <a:pPr lvl="0"/>
            <a:endParaRPr lang="en-US" sz="1200" kern="1200" dirty="0">
              <a:solidFill>
                <a:schemeClr val="tx1"/>
              </a:solidFill>
              <a:effectLst/>
              <a:latin typeface="+mn-lt"/>
              <a:ea typeface="+mn-ea"/>
              <a:cs typeface="+mn-cs"/>
            </a:endParaRPr>
          </a:p>
          <a:p>
            <a:pPr marL="171450" lvl="0" indent="-171450">
              <a:buFontTx/>
              <a:buChar char="-"/>
            </a:pPr>
            <a:r>
              <a:rPr lang="en-US" sz="1200" kern="1200" dirty="0">
                <a:solidFill>
                  <a:schemeClr val="tx1"/>
                </a:solidFill>
                <a:effectLst/>
                <a:latin typeface="+mn-lt"/>
                <a:ea typeface="+mn-ea"/>
                <a:cs typeface="+mn-cs"/>
              </a:rPr>
              <a:t>This event will be moved to a MS event only and renamed Exploring Medical Innovation</a:t>
            </a:r>
          </a:p>
          <a:p>
            <a:pPr marL="171450" lvl="0" indent="-171450">
              <a:buFontTx/>
              <a:buChar char="-"/>
            </a:pPr>
            <a:r>
              <a:rPr lang="en-US" sz="1200" kern="1200" dirty="0">
                <a:solidFill>
                  <a:schemeClr val="tx1"/>
                </a:solidFill>
                <a:effectLst/>
                <a:latin typeface="+mn-lt"/>
                <a:ea typeface="+mn-ea"/>
                <a:cs typeface="+mn-cs"/>
              </a:rPr>
              <a:t>The requirement to create a replica will be removed and it will be a research and presentation event</a:t>
            </a:r>
          </a:p>
          <a:p>
            <a:pPr marL="171450" lvl="0" indent="-171450">
              <a:buFontTx/>
              <a:buChar char="-"/>
            </a:pPr>
            <a:endParaRPr lang="en-US" sz="1200" kern="1200" dirty="0">
              <a:solidFill>
                <a:schemeClr val="tx1"/>
              </a:solidFill>
              <a:effectLst/>
              <a:latin typeface="+mn-lt"/>
              <a:ea typeface="+mn-ea"/>
              <a:cs typeface="+mn-cs"/>
            </a:endParaRPr>
          </a:p>
          <a:p>
            <a:pPr marL="171450" lvl="0" indent="-171450">
              <a:buFontTx/>
              <a:buChar char="-"/>
            </a:pPr>
            <a:r>
              <a:rPr lang="en-US" sz="1200" kern="1200" dirty="0">
                <a:solidFill>
                  <a:schemeClr val="tx1"/>
                </a:solidFill>
                <a:effectLst/>
                <a:latin typeface="+mn-lt"/>
                <a:ea typeface="+mn-ea"/>
                <a:cs typeface="+mn-cs"/>
              </a:rPr>
              <a:t>So then the current Original Medical Innovation event will just be called “Medical Innovation” and will be the event as-is for the SS/PSC level where teams must create an original and unique innovation, create a prototype, and present to judges</a:t>
            </a:r>
          </a:p>
          <a:p>
            <a:pPr marL="171450" lvl="0" indent="-171450">
              <a:buFontTx/>
              <a:buChar char="-"/>
            </a:pPr>
            <a:endParaRPr lang="en-US" sz="1200" kern="1200" dirty="0">
              <a:solidFill>
                <a:schemeClr val="tx1"/>
              </a:solidFill>
              <a:effectLst/>
              <a:latin typeface="+mn-lt"/>
              <a:ea typeface="+mn-ea"/>
              <a:cs typeface="+mn-cs"/>
            </a:endParaRPr>
          </a:p>
          <a:p>
            <a:pPr marL="171450" lvl="0" indent="-171450">
              <a:buFontTx/>
              <a:buChar char="-"/>
            </a:pPr>
            <a:r>
              <a:rPr lang="en-US" sz="1200" kern="1200" dirty="0">
                <a:solidFill>
                  <a:schemeClr val="tx1"/>
                </a:solidFill>
                <a:effectLst/>
                <a:latin typeface="+mn-lt"/>
                <a:ea typeface="+mn-ea"/>
                <a:cs typeface="+mn-cs"/>
              </a:rPr>
              <a:t>Gives MS the prep level to start getting them excited about this area of health – and eliminates confusion at the SS/PSC level between the two  “tracks”</a:t>
            </a:r>
          </a:p>
          <a:p>
            <a:pPr marL="628650" lvl="1" indent="-171450">
              <a:buFontTx/>
              <a:buChar char="-"/>
            </a:pPr>
            <a:endParaRPr lang="en-US" sz="1200" kern="1200" dirty="0">
              <a:solidFill>
                <a:schemeClr val="tx1"/>
              </a:solidFill>
              <a:effectLst/>
              <a:latin typeface="+mn-lt"/>
              <a:ea typeface="+mn-ea"/>
              <a:cs typeface="+mn-cs"/>
            </a:endParaRPr>
          </a:p>
          <a:p>
            <a:pPr marL="628650" lvl="1" indent="-171450">
              <a:buFontTx/>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88C0757-AEBE-944A-BAB5-36FE8F31E1EA}" type="slidenum">
              <a:rPr lang="en-US" smtClean="0"/>
              <a:t>15</a:t>
            </a:fld>
            <a:endParaRPr lang="en-US" dirty="0"/>
          </a:p>
        </p:txBody>
      </p:sp>
    </p:spTree>
    <p:extLst>
      <p:ext uri="{BB962C8B-B14F-4D97-AF65-F5344CB8AC3E}">
        <p14:creationId xmlns:p14="http://schemas.microsoft.com/office/powerpoint/2010/main" val="3490861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This would be the pathway event for middle school students to then compete in Creative Problem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Solving in SS </a:t>
            </a:r>
            <a:endParaRPr lang="en-US" sz="14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88C0757-AEBE-944A-BAB5-36FE8F31E1EA}" type="slidenum">
              <a:rPr lang="en-US" smtClean="0"/>
              <a:t>16</a:t>
            </a:fld>
            <a:endParaRPr lang="en-US" dirty="0"/>
          </a:p>
        </p:txBody>
      </p:sp>
    </p:spTree>
    <p:extLst>
      <p:ext uri="{BB962C8B-B14F-4D97-AF65-F5344CB8AC3E}">
        <p14:creationId xmlns:p14="http://schemas.microsoft.com/office/powerpoint/2010/main" val="1833112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C0757-AEBE-944A-BAB5-36FE8F31E1EA}" type="slidenum">
              <a:rPr lang="en-US" smtClean="0"/>
              <a:t>17</a:t>
            </a:fld>
            <a:endParaRPr lang="en-US" dirty="0"/>
          </a:p>
        </p:txBody>
      </p:sp>
    </p:spTree>
    <p:extLst>
      <p:ext uri="{BB962C8B-B14F-4D97-AF65-F5344CB8AC3E}">
        <p14:creationId xmlns:p14="http://schemas.microsoft.com/office/powerpoint/2010/main" val="4251810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&amp; Rec</a:t>
            </a:r>
          </a:p>
          <a:p>
            <a:endParaRPr lang="en-US" dirty="0"/>
          </a:p>
        </p:txBody>
      </p:sp>
      <p:sp>
        <p:nvSpPr>
          <p:cNvPr id="4" name="Slide Number Placeholder 3"/>
          <p:cNvSpPr>
            <a:spLocks noGrp="1"/>
          </p:cNvSpPr>
          <p:nvPr>
            <p:ph type="sldNum" sz="quarter" idx="5"/>
          </p:nvPr>
        </p:nvSpPr>
        <p:spPr/>
        <p:txBody>
          <a:bodyPr/>
          <a:lstStyle/>
          <a:p>
            <a:fld id="{A88C0757-AEBE-944A-BAB5-36FE8F31E1EA}" type="slidenum">
              <a:rPr lang="en-US" smtClean="0"/>
              <a:t>18</a:t>
            </a:fld>
            <a:endParaRPr lang="en-US" dirty="0"/>
          </a:p>
        </p:txBody>
      </p:sp>
    </p:spTree>
    <p:extLst>
      <p:ext uri="{BB962C8B-B14F-4D97-AF65-F5344CB8AC3E}">
        <p14:creationId xmlns:p14="http://schemas.microsoft.com/office/powerpoint/2010/main" val="431856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Wanted to keep up with the times – we know you are doing more to market and communicate your chapter information than print newsletters and websties</a:t>
            </a:r>
          </a:p>
        </p:txBody>
      </p:sp>
      <p:sp>
        <p:nvSpPr>
          <p:cNvPr id="4" name="Slide Number Placeholder 3"/>
          <p:cNvSpPr>
            <a:spLocks noGrp="1"/>
          </p:cNvSpPr>
          <p:nvPr>
            <p:ph type="sldNum" sz="quarter" idx="5"/>
          </p:nvPr>
        </p:nvSpPr>
        <p:spPr/>
        <p:txBody>
          <a:bodyPr/>
          <a:lstStyle/>
          <a:p>
            <a:fld id="{A88C0757-AEBE-944A-BAB5-36FE8F31E1EA}" type="slidenum">
              <a:rPr lang="en-US" smtClean="0"/>
              <a:t>19</a:t>
            </a:fld>
            <a:endParaRPr lang="en-US" dirty="0"/>
          </a:p>
        </p:txBody>
      </p:sp>
    </p:spTree>
    <p:extLst>
      <p:ext uri="{BB962C8B-B14F-4D97-AF65-F5344CB8AC3E}">
        <p14:creationId xmlns:p14="http://schemas.microsoft.com/office/powerpoint/2010/main" val="3193449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Numbers have been dropping consistently and we don’t have the enrollment to support the event at the national level </a:t>
            </a:r>
          </a:p>
        </p:txBody>
      </p:sp>
      <p:sp>
        <p:nvSpPr>
          <p:cNvPr id="4" name="Slide Number Placeholder 3"/>
          <p:cNvSpPr>
            <a:spLocks noGrp="1"/>
          </p:cNvSpPr>
          <p:nvPr>
            <p:ph type="sldNum" sz="quarter" idx="5"/>
          </p:nvPr>
        </p:nvSpPr>
        <p:spPr/>
        <p:txBody>
          <a:bodyPr/>
          <a:lstStyle/>
          <a:p>
            <a:fld id="{A88C0757-AEBE-944A-BAB5-36FE8F31E1EA}" type="slidenum">
              <a:rPr lang="en-US" smtClean="0"/>
              <a:t>20</a:t>
            </a:fld>
            <a:endParaRPr lang="en-US" dirty="0"/>
          </a:p>
        </p:txBody>
      </p:sp>
    </p:spTree>
    <p:extLst>
      <p:ext uri="{BB962C8B-B14F-4D97-AF65-F5344CB8AC3E}">
        <p14:creationId xmlns:p14="http://schemas.microsoft.com/office/powerpoint/2010/main" val="263615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OHC was originally created to help with marketing for chapters.  We don’t believe chapters are marketing their chapter with the scrapbooks anymore. </a:t>
            </a:r>
          </a:p>
          <a:p>
            <a:endParaRPr lang="en-US" dirty="0"/>
          </a:p>
          <a:p>
            <a:r>
              <a:rPr lang="en-US" dirty="0"/>
              <a:t>In order to provide a fair and equitable judging experience, over the year’s we’ve had to standardize things more so you could compare apples to apples</a:t>
            </a:r>
          </a:p>
          <a:p>
            <a:endParaRPr lang="en-US" dirty="0"/>
          </a:p>
          <a:p>
            <a:r>
              <a:rPr lang="en-US" dirty="0"/>
              <a:t>Now it has become a yes/no checklist if a chapter has done a program of work</a:t>
            </a:r>
          </a:p>
          <a:p>
            <a:endParaRPr lang="en-US" dirty="0"/>
          </a:p>
          <a:p>
            <a:r>
              <a:rPr lang="en-US" dirty="0"/>
              <a:t>The CE Committee and HOSA Inc Board feels the event has served its time and will be deleted. </a:t>
            </a:r>
          </a:p>
          <a:p>
            <a:endParaRPr lang="en-US" dirty="0"/>
          </a:p>
          <a:p>
            <a:r>
              <a:rPr lang="en-US" dirty="0"/>
              <a:t>States will have the option of continuing this event at the state level or not. Check with your state advisor. </a:t>
            </a:r>
          </a:p>
        </p:txBody>
      </p:sp>
      <p:sp>
        <p:nvSpPr>
          <p:cNvPr id="4" name="Slide Number Placeholder 3"/>
          <p:cNvSpPr>
            <a:spLocks noGrp="1"/>
          </p:cNvSpPr>
          <p:nvPr>
            <p:ph type="sldNum" sz="quarter" idx="5"/>
          </p:nvPr>
        </p:nvSpPr>
        <p:spPr/>
        <p:txBody>
          <a:bodyPr/>
          <a:lstStyle/>
          <a:p>
            <a:fld id="{A88C0757-AEBE-944A-BAB5-36FE8F31E1EA}" type="slidenum">
              <a:rPr lang="en-US" smtClean="0"/>
              <a:t>21</a:t>
            </a:fld>
            <a:endParaRPr lang="en-US" dirty="0"/>
          </a:p>
        </p:txBody>
      </p:sp>
    </p:spTree>
    <p:extLst>
      <p:ext uri="{BB962C8B-B14F-4D97-AF65-F5344CB8AC3E}">
        <p14:creationId xmlns:p14="http://schemas.microsoft.com/office/powerpoint/2010/main" val="1163157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C0757-AEBE-944A-BAB5-36FE8F31E1EA}" type="slidenum">
              <a:rPr lang="en-US" smtClean="0"/>
              <a:t>4</a:t>
            </a:fld>
            <a:endParaRPr lang="en-US" dirty="0"/>
          </a:p>
        </p:txBody>
      </p:sp>
    </p:spTree>
    <p:extLst>
      <p:ext uri="{BB962C8B-B14F-4D97-AF65-F5344CB8AC3E}">
        <p14:creationId xmlns:p14="http://schemas.microsoft.com/office/powerpoint/2010/main" val="3301682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more details coming in the fall about the logistics of this event.</a:t>
            </a:r>
          </a:p>
          <a:p>
            <a:endParaRPr lang="en-US" dirty="0"/>
          </a:p>
          <a:p>
            <a:r>
              <a:rPr lang="en-US" dirty="0"/>
              <a:t>But the Voting Delegate selection process for each state will be converted into an official Recognition Event – so VD can register for ILC, receive recognition pin and certificate and walk across the stage Friday night at the Recognition session. </a:t>
            </a:r>
          </a:p>
        </p:txBody>
      </p:sp>
      <p:sp>
        <p:nvSpPr>
          <p:cNvPr id="4" name="Slide Number Placeholder 3"/>
          <p:cNvSpPr>
            <a:spLocks noGrp="1"/>
          </p:cNvSpPr>
          <p:nvPr>
            <p:ph type="sldNum" sz="quarter" idx="5"/>
          </p:nvPr>
        </p:nvSpPr>
        <p:spPr/>
        <p:txBody>
          <a:bodyPr/>
          <a:lstStyle/>
          <a:p>
            <a:fld id="{A88C0757-AEBE-944A-BAB5-36FE8F31E1EA}" type="slidenum">
              <a:rPr lang="en-US" smtClean="0"/>
              <a:t>22</a:t>
            </a:fld>
            <a:endParaRPr lang="en-US" dirty="0"/>
          </a:p>
        </p:txBody>
      </p:sp>
    </p:spTree>
    <p:extLst>
      <p:ext uri="{BB962C8B-B14F-4D97-AF65-F5344CB8AC3E}">
        <p14:creationId xmlns:p14="http://schemas.microsoft.com/office/powerpoint/2010/main" val="3119880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KT Trans </a:t>
            </a:r>
          </a:p>
        </p:txBody>
      </p:sp>
      <p:sp>
        <p:nvSpPr>
          <p:cNvPr id="4" name="Slide Number Placeholder 3"/>
          <p:cNvSpPr>
            <a:spLocks noGrp="1"/>
          </p:cNvSpPr>
          <p:nvPr>
            <p:ph type="sldNum" sz="quarter" idx="5"/>
          </p:nvPr>
        </p:nvSpPr>
        <p:spPr/>
        <p:txBody>
          <a:bodyPr/>
          <a:lstStyle/>
          <a:p>
            <a:fld id="{A88C0757-AEBE-944A-BAB5-36FE8F31E1EA}" type="slidenum">
              <a:rPr lang="en-US" smtClean="0"/>
              <a:t>23</a:t>
            </a:fld>
            <a:endParaRPr lang="en-US" dirty="0"/>
          </a:p>
        </p:txBody>
      </p:sp>
    </p:spTree>
    <p:extLst>
      <p:ext uri="{BB962C8B-B14F-4D97-AF65-F5344CB8AC3E}">
        <p14:creationId xmlns:p14="http://schemas.microsoft.com/office/powerpoint/2010/main" val="3177647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2 dental dictionaries and word are in both – make it easier for competitors and advisors with only 1 resource</a:t>
            </a:r>
          </a:p>
        </p:txBody>
      </p:sp>
      <p:sp>
        <p:nvSpPr>
          <p:cNvPr id="4" name="Slide Number Placeholder 3"/>
          <p:cNvSpPr>
            <a:spLocks noGrp="1"/>
          </p:cNvSpPr>
          <p:nvPr>
            <p:ph type="sldNum" sz="quarter" idx="5"/>
          </p:nvPr>
        </p:nvSpPr>
        <p:spPr/>
        <p:txBody>
          <a:bodyPr/>
          <a:lstStyle/>
          <a:p>
            <a:fld id="{A88C0757-AEBE-944A-BAB5-36FE8F31E1EA}" type="slidenum">
              <a:rPr lang="en-US" smtClean="0"/>
              <a:t>24</a:t>
            </a:fld>
            <a:endParaRPr lang="en-US" dirty="0"/>
          </a:p>
        </p:txBody>
      </p:sp>
    </p:spTree>
    <p:extLst>
      <p:ext uri="{BB962C8B-B14F-4D97-AF65-F5344CB8AC3E}">
        <p14:creationId xmlns:p14="http://schemas.microsoft.com/office/powerpoint/2010/main" val="1806265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HP</a:t>
            </a:r>
          </a:p>
        </p:txBody>
      </p:sp>
      <p:sp>
        <p:nvSpPr>
          <p:cNvPr id="4" name="Slide Number Placeholder 3"/>
          <p:cNvSpPr>
            <a:spLocks noGrp="1"/>
          </p:cNvSpPr>
          <p:nvPr>
            <p:ph type="sldNum" sz="quarter" idx="5"/>
          </p:nvPr>
        </p:nvSpPr>
        <p:spPr/>
        <p:txBody>
          <a:bodyPr/>
          <a:lstStyle/>
          <a:p>
            <a:fld id="{A88C0757-AEBE-944A-BAB5-36FE8F31E1EA}" type="slidenum">
              <a:rPr lang="en-US" smtClean="0"/>
              <a:t>25</a:t>
            </a:fld>
            <a:endParaRPr lang="en-US" dirty="0"/>
          </a:p>
        </p:txBody>
      </p:sp>
    </p:spTree>
    <p:extLst>
      <p:ext uri="{BB962C8B-B14F-4D97-AF65-F5344CB8AC3E}">
        <p14:creationId xmlns:p14="http://schemas.microsoft.com/office/powerpoint/2010/main" val="3583401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 the last two years we received numerous comments that this skill did not meet current clinical standards, even though the skill was aligned to the resource.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worked with the American Association of Feline Practitioners (AAFP) to draft the new skill steps using new web esource from AAFP.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Skill was changed from “Restraining a Cat for Jugular Venipuncture” to “Preparing a Feline to Obtain Temperature” </a:t>
            </a:r>
            <a:endParaRPr lang="en-US" dirty="0"/>
          </a:p>
        </p:txBody>
      </p:sp>
      <p:sp>
        <p:nvSpPr>
          <p:cNvPr id="4" name="Slide Number Placeholder 3"/>
          <p:cNvSpPr>
            <a:spLocks noGrp="1"/>
          </p:cNvSpPr>
          <p:nvPr>
            <p:ph type="sldNum" sz="quarter" idx="5"/>
          </p:nvPr>
        </p:nvSpPr>
        <p:spPr/>
        <p:txBody>
          <a:bodyPr/>
          <a:lstStyle/>
          <a:p>
            <a:fld id="{A88C0757-AEBE-944A-BAB5-36FE8F31E1EA}" type="slidenum">
              <a:rPr lang="en-US" smtClean="0"/>
              <a:t>26</a:t>
            </a:fld>
            <a:endParaRPr lang="en-US" dirty="0"/>
          </a:p>
        </p:txBody>
      </p:sp>
    </p:spTree>
    <p:extLst>
      <p:ext uri="{BB962C8B-B14F-4D97-AF65-F5344CB8AC3E}">
        <p14:creationId xmlns:p14="http://schemas.microsoft.com/office/powerpoint/2010/main" val="2140174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worked with the American Physical Therapy Association (APTA) to draft the changes to the skills and resources.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Transfer from Supine to Sitting Position</a:t>
            </a:r>
          </a:p>
          <a:p>
            <a:pPr lvl="0"/>
            <a:r>
              <a:rPr lang="en-US" sz="1200" kern="1200" dirty="0">
                <a:solidFill>
                  <a:schemeClr val="tx1"/>
                </a:solidFill>
                <a:effectLst/>
                <a:latin typeface="+mn-lt"/>
                <a:ea typeface="+mn-ea"/>
                <a:cs typeface="+mn-cs"/>
              </a:rPr>
              <a:t>Donning &amp; Removing Transmission-Based Isolation Garments</a:t>
            </a:r>
          </a:p>
          <a:p>
            <a:endParaRPr lang="en-US" dirty="0"/>
          </a:p>
        </p:txBody>
      </p:sp>
      <p:sp>
        <p:nvSpPr>
          <p:cNvPr id="4" name="Slide Number Placeholder 3"/>
          <p:cNvSpPr>
            <a:spLocks noGrp="1"/>
          </p:cNvSpPr>
          <p:nvPr>
            <p:ph type="sldNum" sz="quarter" idx="5"/>
          </p:nvPr>
        </p:nvSpPr>
        <p:spPr/>
        <p:txBody>
          <a:bodyPr/>
          <a:lstStyle/>
          <a:p>
            <a:fld id="{A88C0757-AEBE-944A-BAB5-36FE8F31E1EA}" type="slidenum">
              <a:rPr lang="en-US" smtClean="0"/>
              <a:t>27</a:t>
            </a:fld>
            <a:endParaRPr lang="en-US" dirty="0"/>
          </a:p>
        </p:txBody>
      </p:sp>
    </p:spTree>
    <p:extLst>
      <p:ext uri="{BB962C8B-B14F-4D97-AF65-F5344CB8AC3E}">
        <p14:creationId xmlns:p14="http://schemas.microsoft.com/office/powerpoint/2010/main" val="1267361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Changes</a:t>
            </a:r>
          </a:p>
          <a:p>
            <a:r>
              <a:rPr lang="en-US" dirty="0"/>
              <a:t>Extensive Partnership with NATA to draft all these changes</a:t>
            </a:r>
          </a:p>
          <a:p>
            <a:endParaRPr lang="en-US" dirty="0"/>
          </a:p>
          <a:p>
            <a:pPr marL="171450" indent="-171450">
              <a:buFontTx/>
              <a:buChar char="-"/>
            </a:pPr>
            <a:r>
              <a:rPr lang="en-US" dirty="0"/>
              <a:t>Existing Clover &amp; Prentice texts removed </a:t>
            </a:r>
          </a:p>
          <a:p>
            <a:pPr marL="171450" indent="-171450">
              <a:buFontTx/>
              <a:buChar char="-"/>
            </a:pPr>
            <a:endParaRPr lang="en-US" dirty="0"/>
          </a:p>
          <a:p>
            <a:pPr marL="171450" indent="-171450">
              <a:buFontTx/>
              <a:buChar char="-"/>
            </a:pPr>
            <a:r>
              <a:rPr lang="en-US" dirty="0"/>
              <a:t>Replaced with these three – everything aligned to the new resources</a:t>
            </a:r>
          </a:p>
          <a:p>
            <a:pPr marL="171450" indent="-171450">
              <a:buFontTx/>
              <a:buChar char="-"/>
            </a:pPr>
            <a:r>
              <a:rPr lang="en-US" dirty="0"/>
              <a:t>Note on France Text = think local advisors, ATs will love this book if you don’t already know about it, has a file we will share that outlines how each chapter of the book aligns to the NATA curriculum. </a:t>
            </a:r>
            <a:br>
              <a:rPr lang="en-US" dirty="0"/>
            </a:b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88C0757-AEBE-944A-BAB5-36FE8F31E1EA}" type="slidenum">
              <a:rPr lang="en-US" smtClean="0"/>
              <a:t>28</a:t>
            </a:fld>
            <a:endParaRPr lang="en-US" dirty="0"/>
          </a:p>
        </p:txBody>
      </p:sp>
    </p:spTree>
    <p:extLst>
      <p:ext uri="{BB962C8B-B14F-4D97-AF65-F5344CB8AC3E}">
        <p14:creationId xmlns:p14="http://schemas.microsoft.com/office/powerpoint/2010/main" val="3477670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 Read slide ) </a:t>
            </a:r>
          </a:p>
          <a:p>
            <a:pPr marL="171450" indent="-171450">
              <a:buFontTx/>
              <a:buChar char="-"/>
            </a:pPr>
            <a:r>
              <a:rPr lang="en-US" dirty="0"/>
              <a:t>Skill 1 =  From Prentice text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This skill enables competitors to demonstrate their knowledge of anatomy.  Competitors will place a sticky dot over the specified anatomical location of a live model. Competitors will have 15 seconds to identify each landmark requested by the judge.  Landmarks may include boney sites, muscles (origin, insertion, belly, tendon), or ligaments.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Skill 2 =from Prentice text :</a:t>
            </a:r>
          </a:p>
          <a:p>
            <a:pPr lvl="1"/>
            <a:r>
              <a:rPr lang="en-US" sz="2400" dirty="0"/>
              <a:t>Competitors will identify joint action potential and normal range of motion from provided photographs. Photos will focus on the following seven (7) common joints:  </a:t>
            </a:r>
            <a:endParaRPr lang="en-US" dirty="0"/>
          </a:p>
          <a:p>
            <a:pPr lvl="2"/>
            <a:r>
              <a:rPr lang="en-US" sz="1400" dirty="0"/>
              <a:t>Ankle </a:t>
            </a:r>
            <a:endParaRPr lang="en-US" dirty="0"/>
          </a:p>
          <a:p>
            <a:pPr lvl="2"/>
            <a:r>
              <a:rPr lang="en-US" sz="1400" dirty="0"/>
              <a:t>Knee </a:t>
            </a:r>
            <a:endParaRPr lang="en-US" dirty="0"/>
          </a:p>
          <a:p>
            <a:pPr lvl="2"/>
            <a:r>
              <a:rPr lang="en-US" sz="1400" dirty="0"/>
              <a:t>Hip </a:t>
            </a:r>
            <a:endParaRPr lang="en-US" dirty="0"/>
          </a:p>
          <a:p>
            <a:pPr lvl="2"/>
            <a:r>
              <a:rPr lang="en-US" sz="1400" dirty="0"/>
              <a:t>Shoulder</a:t>
            </a:r>
            <a:endParaRPr lang="en-US" dirty="0"/>
          </a:p>
          <a:p>
            <a:pPr lvl="2"/>
            <a:r>
              <a:rPr lang="en-US" sz="1400" dirty="0"/>
              <a:t>Elbow/Forearm</a:t>
            </a:r>
            <a:endParaRPr lang="en-US" dirty="0"/>
          </a:p>
          <a:p>
            <a:pPr lvl="2"/>
            <a:r>
              <a:rPr lang="en-US" sz="1400" dirty="0"/>
              <a:t>Wrist/Hand/Thumb</a:t>
            </a:r>
            <a:endParaRPr lang="en-US" dirty="0"/>
          </a:p>
          <a:p>
            <a:pPr lvl="2"/>
            <a:r>
              <a:rPr lang="en-US" sz="1400" dirty="0"/>
              <a:t>Spine</a:t>
            </a:r>
          </a:p>
          <a:p>
            <a:pPr lvl="2"/>
            <a:endParaRPr lang="en-US" sz="1400" dirty="0"/>
          </a:p>
          <a:p>
            <a:pPr lvl="2"/>
            <a:endParaRPr lang="en-US" dirty="0"/>
          </a:p>
          <a:p>
            <a:pPr marL="171450" indent="-171450">
              <a:buFontTx/>
              <a:buChar char="-"/>
            </a:pPr>
            <a:r>
              <a:rPr lang="en-US" dirty="0"/>
              <a:t>Skill 3 = from Beam text</a:t>
            </a:r>
          </a:p>
        </p:txBody>
      </p:sp>
      <p:sp>
        <p:nvSpPr>
          <p:cNvPr id="4" name="Slide Number Placeholder 3"/>
          <p:cNvSpPr>
            <a:spLocks noGrp="1"/>
          </p:cNvSpPr>
          <p:nvPr>
            <p:ph type="sldNum" sz="quarter" idx="5"/>
          </p:nvPr>
        </p:nvSpPr>
        <p:spPr/>
        <p:txBody>
          <a:bodyPr/>
          <a:lstStyle/>
          <a:p>
            <a:fld id="{A88C0757-AEBE-944A-BAB5-36FE8F31E1EA}" type="slidenum">
              <a:rPr lang="en-US" smtClean="0"/>
              <a:t>29</a:t>
            </a:fld>
            <a:endParaRPr lang="en-US" dirty="0"/>
          </a:p>
        </p:txBody>
      </p:sp>
    </p:spTree>
    <p:extLst>
      <p:ext uri="{BB962C8B-B14F-4D97-AF65-F5344CB8AC3E}">
        <p14:creationId xmlns:p14="http://schemas.microsoft.com/office/powerpoint/2010/main" val="1114252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Wanted to increase the rigor and relevance of the event </a:t>
            </a:r>
          </a:p>
          <a:p>
            <a:endParaRPr lang="en-US" dirty="0"/>
          </a:p>
          <a:p>
            <a:r>
              <a:rPr lang="en-US" dirty="0"/>
              <a:t>Resource change – updated test plan to match </a:t>
            </a:r>
          </a:p>
        </p:txBody>
      </p:sp>
      <p:sp>
        <p:nvSpPr>
          <p:cNvPr id="4" name="Slide Number Placeholder 3"/>
          <p:cNvSpPr>
            <a:spLocks noGrp="1"/>
          </p:cNvSpPr>
          <p:nvPr>
            <p:ph type="sldNum" sz="quarter" idx="5"/>
          </p:nvPr>
        </p:nvSpPr>
        <p:spPr/>
        <p:txBody>
          <a:bodyPr/>
          <a:lstStyle/>
          <a:p>
            <a:fld id="{A88C0757-AEBE-944A-BAB5-36FE8F31E1EA}" type="slidenum">
              <a:rPr lang="en-US" smtClean="0"/>
              <a:t>30</a:t>
            </a:fld>
            <a:endParaRPr lang="en-US" dirty="0"/>
          </a:p>
        </p:txBody>
      </p:sp>
    </p:spTree>
    <p:extLst>
      <p:ext uri="{BB962C8B-B14F-4D97-AF65-F5344CB8AC3E}">
        <p14:creationId xmlns:p14="http://schemas.microsoft.com/office/powerpoint/2010/main" val="1070929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CN Skills </a:t>
            </a:r>
          </a:p>
        </p:txBody>
      </p:sp>
      <p:sp>
        <p:nvSpPr>
          <p:cNvPr id="4" name="Slide Number Placeholder 3"/>
          <p:cNvSpPr>
            <a:spLocks noGrp="1"/>
          </p:cNvSpPr>
          <p:nvPr>
            <p:ph type="sldNum" sz="quarter" idx="5"/>
          </p:nvPr>
        </p:nvSpPr>
        <p:spPr/>
        <p:txBody>
          <a:bodyPr/>
          <a:lstStyle/>
          <a:p>
            <a:fld id="{A88C0757-AEBE-944A-BAB5-36FE8F31E1EA}" type="slidenum">
              <a:rPr lang="en-US" smtClean="0"/>
              <a:t>31</a:t>
            </a:fld>
            <a:endParaRPr lang="en-US" dirty="0"/>
          </a:p>
        </p:txBody>
      </p:sp>
    </p:spTree>
    <p:extLst>
      <p:ext uri="{BB962C8B-B14F-4D97-AF65-F5344CB8AC3E}">
        <p14:creationId xmlns:p14="http://schemas.microsoft.com/office/powerpoint/2010/main" val="70629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take pictures of the slides, but this whole presentation will also be posted online next week. </a:t>
            </a:r>
          </a:p>
        </p:txBody>
      </p:sp>
      <p:sp>
        <p:nvSpPr>
          <p:cNvPr id="4" name="Slide Number Placeholder 3"/>
          <p:cNvSpPr>
            <a:spLocks noGrp="1"/>
          </p:cNvSpPr>
          <p:nvPr>
            <p:ph type="sldNum" sz="quarter" idx="5"/>
          </p:nvPr>
        </p:nvSpPr>
        <p:spPr/>
        <p:txBody>
          <a:bodyPr/>
          <a:lstStyle/>
          <a:p>
            <a:fld id="{A88C0757-AEBE-944A-BAB5-36FE8F31E1EA}" type="slidenum">
              <a:rPr lang="en-US" smtClean="0"/>
              <a:t>5</a:t>
            </a:fld>
            <a:endParaRPr lang="en-US" dirty="0"/>
          </a:p>
        </p:txBody>
      </p:sp>
    </p:spTree>
    <p:extLst>
      <p:ext uri="{BB962C8B-B14F-4D97-AF65-F5344CB8AC3E}">
        <p14:creationId xmlns:p14="http://schemas.microsoft.com/office/powerpoint/2010/main" val="1551874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with a National partner at FEMA about changes that are coming to the new Basic Training Curriculum, so this change is in alignment to what is coming. </a:t>
            </a:r>
          </a:p>
          <a:p>
            <a:endParaRPr lang="en-US" dirty="0"/>
          </a:p>
          <a:p>
            <a:r>
              <a:rPr lang="en-US" sz="1200" kern="1200" dirty="0">
                <a:solidFill>
                  <a:schemeClr val="tx1"/>
                </a:solidFill>
                <a:effectLst/>
                <a:latin typeface="+mn-lt"/>
                <a:ea typeface="+mn-ea"/>
                <a:cs typeface="+mn-cs"/>
              </a:rPr>
              <a:t>Jan and Bergen had a discussion with Andrew Burrows at FEMA, one of the top CERT experts in the country. He informed us that a new Basic Training Curriculum will be released summer/fall 2019 and that curriculum will de-emphasize triage. We are hopeful the new curriculum will be released in time for us to align the full event guidelines before the September 1 guidelines need to be posted. But at the very least, knowing the Triage skill will be removed can allow us to align that portion (remove the skill) to the CERT Skills event. </a:t>
            </a:r>
            <a:endParaRPr lang="en-US" dirty="0"/>
          </a:p>
        </p:txBody>
      </p:sp>
      <p:sp>
        <p:nvSpPr>
          <p:cNvPr id="4" name="Slide Number Placeholder 3"/>
          <p:cNvSpPr>
            <a:spLocks noGrp="1"/>
          </p:cNvSpPr>
          <p:nvPr>
            <p:ph type="sldNum" sz="quarter" idx="5"/>
          </p:nvPr>
        </p:nvSpPr>
        <p:spPr/>
        <p:txBody>
          <a:bodyPr/>
          <a:lstStyle/>
          <a:p>
            <a:fld id="{A88C0757-AEBE-944A-BAB5-36FE8F31E1EA}" type="slidenum">
              <a:rPr lang="en-US" smtClean="0"/>
              <a:t>33</a:t>
            </a:fld>
            <a:endParaRPr lang="en-US" dirty="0"/>
          </a:p>
        </p:txBody>
      </p:sp>
    </p:spTree>
    <p:extLst>
      <p:ext uri="{BB962C8B-B14F-4D97-AF65-F5344CB8AC3E}">
        <p14:creationId xmlns:p14="http://schemas.microsoft.com/office/powerpoint/2010/main" val="862256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a strong A&amp;P background as well as Med Term, the case study is difficult. </a:t>
            </a:r>
          </a:p>
          <a:p>
            <a:endParaRPr lang="en-US" dirty="0"/>
          </a:p>
          <a:p>
            <a:r>
              <a:rPr lang="en-US" dirty="0"/>
              <a:t>Optional resources to help competitors prepare to answer case study. </a:t>
            </a:r>
          </a:p>
        </p:txBody>
      </p:sp>
      <p:sp>
        <p:nvSpPr>
          <p:cNvPr id="4" name="Slide Number Placeholder 3"/>
          <p:cNvSpPr>
            <a:spLocks noGrp="1"/>
          </p:cNvSpPr>
          <p:nvPr>
            <p:ph type="sldNum" sz="quarter" idx="5"/>
          </p:nvPr>
        </p:nvSpPr>
        <p:spPr/>
        <p:txBody>
          <a:bodyPr/>
          <a:lstStyle/>
          <a:p>
            <a:fld id="{A88C0757-AEBE-944A-BAB5-36FE8F31E1EA}" type="slidenum">
              <a:rPr lang="en-US" smtClean="0"/>
              <a:t>35</a:t>
            </a:fld>
            <a:endParaRPr lang="en-US" dirty="0"/>
          </a:p>
        </p:txBody>
      </p:sp>
    </p:spTree>
    <p:extLst>
      <p:ext uri="{BB962C8B-B14F-4D97-AF65-F5344CB8AC3E}">
        <p14:creationId xmlns:p14="http://schemas.microsoft.com/office/powerpoint/2010/main" val="1029130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19-20.  we will only have one annual topic in RPS – aligns to all of our other events where we also announce one annual topic</a:t>
            </a:r>
          </a:p>
        </p:txBody>
      </p:sp>
      <p:sp>
        <p:nvSpPr>
          <p:cNvPr id="4" name="Slide Number Placeholder 3"/>
          <p:cNvSpPr>
            <a:spLocks noGrp="1"/>
          </p:cNvSpPr>
          <p:nvPr>
            <p:ph type="sldNum" sz="quarter" idx="5"/>
          </p:nvPr>
        </p:nvSpPr>
        <p:spPr/>
        <p:txBody>
          <a:bodyPr/>
          <a:lstStyle/>
          <a:p>
            <a:fld id="{A88C0757-AEBE-944A-BAB5-36FE8F31E1EA}" type="slidenum">
              <a:rPr lang="en-US" smtClean="0"/>
              <a:t>36</a:t>
            </a:fld>
            <a:endParaRPr lang="en-US" dirty="0"/>
          </a:p>
        </p:txBody>
      </p:sp>
    </p:spTree>
    <p:extLst>
      <p:ext uri="{BB962C8B-B14F-4D97-AF65-F5344CB8AC3E}">
        <p14:creationId xmlns:p14="http://schemas.microsoft.com/office/powerpoint/2010/main" val="1984609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C0757-AEBE-944A-BAB5-36FE8F31E1EA}" type="slidenum">
              <a:rPr lang="en-US" smtClean="0"/>
              <a:t>40</a:t>
            </a:fld>
            <a:endParaRPr lang="en-US" dirty="0"/>
          </a:p>
        </p:txBody>
      </p:sp>
    </p:spTree>
    <p:extLst>
      <p:ext uri="{BB962C8B-B14F-4D97-AF65-F5344CB8AC3E}">
        <p14:creationId xmlns:p14="http://schemas.microsoft.com/office/powerpoint/2010/main" val="3521045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C0757-AEBE-944A-BAB5-36FE8F31E1EA}" type="slidenum">
              <a:rPr lang="en-US" smtClean="0"/>
              <a:t>43</a:t>
            </a:fld>
            <a:endParaRPr lang="en-US" dirty="0"/>
          </a:p>
        </p:txBody>
      </p:sp>
    </p:spTree>
    <p:extLst>
      <p:ext uri="{BB962C8B-B14F-4D97-AF65-F5344CB8AC3E}">
        <p14:creationId xmlns:p14="http://schemas.microsoft.com/office/powerpoint/2010/main" val="40378509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C0757-AEBE-944A-BAB5-36FE8F31E1EA}" type="slidenum">
              <a:rPr lang="en-US" smtClean="0"/>
              <a:t>48</a:t>
            </a:fld>
            <a:endParaRPr lang="en-US" dirty="0"/>
          </a:p>
        </p:txBody>
      </p:sp>
    </p:spTree>
    <p:extLst>
      <p:ext uri="{BB962C8B-B14F-4D97-AF65-F5344CB8AC3E}">
        <p14:creationId xmlns:p14="http://schemas.microsoft.com/office/powerpoint/2010/main" val="3310393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Remaining – We use to tell competitors they needed to wear  a watch and be responsible for keeping track of time – Now that we have an electornic device policy they need to turn off watches, we needed to provide them some timing guidance. </a:t>
            </a:r>
          </a:p>
          <a:p>
            <a:endParaRPr lang="en-US" dirty="0"/>
          </a:p>
          <a:p>
            <a:r>
              <a:rPr lang="en-US" dirty="0"/>
              <a:t>- Added calculators and scratch paper so these events were consistent across the board – there are some calculations in the events due to the rigor of the test so we wanted to improve for all </a:t>
            </a:r>
          </a:p>
          <a:p>
            <a:r>
              <a:rPr lang="en-US" dirty="0"/>
              <a:t> </a:t>
            </a:r>
          </a:p>
        </p:txBody>
      </p:sp>
      <p:sp>
        <p:nvSpPr>
          <p:cNvPr id="4" name="Slide Number Placeholder 3"/>
          <p:cNvSpPr>
            <a:spLocks noGrp="1"/>
          </p:cNvSpPr>
          <p:nvPr>
            <p:ph type="sldNum" sz="quarter" idx="5"/>
          </p:nvPr>
        </p:nvSpPr>
        <p:spPr/>
        <p:txBody>
          <a:bodyPr/>
          <a:lstStyle/>
          <a:p>
            <a:fld id="{A88C0757-AEBE-944A-BAB5-36FE8F31E1EA}" type="slidenum">
              <a:rPr lang="en-US" smtClean="0"/>
              <a:t>6</a:t>
            </a:fld>
            <a:endParaRPr lang="en-US" dirty="0"/>
          </a:p>
        </p:txBody>
      </p:sp>
    </p:spTree>
    <p:extLst>
      <p:ext uri="{BB962C8B-B14F-4D97-AF65-F5344CB8AC3E}">
        <p14:creationId xmlns:p14="http://schemas.microsoft.com/office/powerpoint/2010/main" val="2508221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Stem to Tallo </a:t>
            </a:r>
          </a:p>
          <a:p>
            <a:endParaRPr lang="en-US" dirty="0"/>
          </a:p>
          <a:p>
            <a:r>
              <a:rPr lang="en-US" dirty="0"/>
              <a:t>Reference pages</a:t>
            </a:r>
          </a:p>
        </p:txBody>
      </p:sp>
      <p:sp>
        <p:nvSpPr>
          <p:cNvPr id="4" name="Slide Number Placeholder 3"/>
          <p:cNvSpPr>
            <a:spLocks noGrp="1"/>
          </p:cNvSpPr>
          <p:nvPr>
            <p:ph type="sldNum" sz="quarter" idx="5"/>
          </p:nvPr>
        </p:nvSpPr>
        <p:spPr/>
        <p:txBody>
          <a:bodyPr/>
          <a:lstStyle/>
          <a:p>
            <a:fld id="{A88C0757-AEBE-944A-BAB5-36FE8F31E1EA}" type="slidenum">
              <a:rPr lang="en-US" smtClean="0"/>
              <a:t>7</a:t>
            </a:fld>
            <a:endParaRPr lang="en-US" dirty="0"/>
          </a:p>
        </p:txBody>
      </p:sp>
    </p:spTree>
    <p:extLst>
      <p:ext uri="{BB962C8B-B14F-4D97-AF65-F5344CB8AC3E}">
        <p14:creationId xmlns:p14="http://schemas.microsoft.com/office/powerpoint/2010/main" val="3472837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1608E"/>
                </a:solidFill>
                <a:latin typeface="Arial" charset="0"/>
                <a:ea typeface="Arial" charset="0"/>
                <a:cs typeface="Arial" charset="0"/>
              </a:rPr>
              <a:t>In many of our subjective events next year you will see changes in the rating sheet. </a:t>
            </a:r>
          </a:p>
          <a:p>
            <a:endParaRPr lang="en-US" sz="1200" dirty="0">
              <a:solidFill>
                <a:srgbClr val="01608E"/>
              </a:solidFill>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1608E"/>
                </a:solidFill>
                <a:latin typeface="Arial" charset="0"/>
                <a:ea typeface="Arial" charset="0"/>
                <a:cs typeface="Arial" charset="0"/>
              </a:rPr>
              <a:t>We have created specific performance characterisitcs for what “10” means, what “8” means, what “6” means, etc. </a:t>
            </a:r>
          </a:p>
          <a:p>
            <a:endParaRPr lang="en-US" sz="1200" dirty="0">
              <a:solidFill>
                <a:srgbClr val="01608E"/>
              </a:solidFill>
              <a:latin typeface="Arial" charset="0"/>
              <a:ea typeface="Arial" charset="0"/>
              <a:cs typeface="Arial" charset="0"/>
            </a:endParaRPr>
          </a:p>
          <a:p>
            <a:r>
              <a:rPr lang="en-US" sz="1200" dirty="0">
                <a:solidFill>
                  <a:srgbClr val="01608E"/>
                </a:solidFill>
                <a:latin typeface="Arial" charset="0"/>
                <a:ea typeface="Arial" charset="0"/>
                <a:cs typeface="Arial" charset="0"/>
              </a:rPr>
              <a:t>Will help competitors better compare so they can more easily see what they need to do to get a “10”. </a:t>
            </a:r>
          </a:p>
          <a:p>
            <a:endParaRPr lang="en-US" sz="1200" dirty="0">
              <a:solidFill>
                <a:srgbClr val="01608E"/>
              </a:solidFill>
              <a:latin typeface="Arial" charset="0"/>
              <a:ea typeface="Arial" charset="0"/>
              <a:cs typeface="Arial" charset="0"/>
            </a:endParaRPr>
          </a:p>
          <a:p>
            <a:r>
              <a:rPr lang="en-US" sz="1200" dirty="0">
                <a:solidFill>
                  <a:srgbClr val="01608E"/>
                </a:solidFill>
                <a:latin typeface="Arial" charset="0"/>
                <a:ea typeface="Arial" charset="0"/>
                <a:cs typeface="Arial" charset="0"/>
              </a:rPr>
              <a:t>Will help judges better rate the competitors – gives them more specific and measurable guidance on items to evaluate</a:t>
            </a:r>
          </a:p>
          <a:p>
            <a:endParaRPr lang="en-US" dirty="0"/>
          </a:p>
          <a:p>
            <a:endParaRPr lang="en-US" dirty="0"/>
          </a:p>
        </p:txBody>
      </p:sp>
      <p:sp>
        <p:nvSpPr>
          <p:cNvPr id="4" name="Slide Number Placeholder 3"/>
          <p:cNvSpPr>
            <a:spLocks noGrp="1"/>
          </p:cNvSpPr>
          <p:nvPr>
            <p:ph type="sldNum" sz="quarter" idx="5"/>
          </p:nvPr>
        </p:nvSpPr>
        <p:spPr/>
        <p:txBody>
          <a:bodyPr/>
          <a:lstStyle/>
          <a:p>
            <a:fld id="{A88C0757-AEBE-944A-BAB5-36FE8F31E1EA}" type="slidenum">
              <a:rPr lang="en-US" smtClean="0"/>
              <a:t>8</a:t>
            </a:fld>
            <a:endParaRPr lang="en-US" dirty="0"/>
          </a:p>
        </p:txBody>
      </p:sp>
    </p:spTree>
    <p:extLst>
      <p:ext uri="{BB962C8B-B14F-4D97-AF65-F5344CB8AC3E}">
        <p14:creationId xmlns:p14="http://schemas.microsoft.com/office/powerpoint/2010/main" val="3269952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whole - next year you can expect to find a designated area on the website for all guidelines for middle school. </a:t>
            </a:r>
          </a:p>
          <a:p>
            <a:endParaRPr lang="en-US" dirty="0"/>
          </a:p>
        </p:txBody>
      </p:sp>
      <p:sp>
        <p:nvSpPr>
          <p:cNvPr id="4" name="Slide Number Placeholder 3"/>
          <p:cNvSpPr>
            <a:spLocks noGrp="1"/>
          </p:cNvSpPr>
          <p:nvPr>
            <p:ph type="sldNum" sz="quarter" idx="5"/>
          </p:nvPr>
        </p:nvSpPr>
        <p:spPr/>
        <p:txBody>
          <a:bodyPr/>
          <a:lstStyle/>
          <a:p>
            <a:fld id="{A88C0757-AEBE-944A-BAB5-36FE8F31E1EA}" type="slidenum">
              <a:rPr lang="en-US" smtClean="0"/>
              <a:t>9</a:t>
            </a:fld>
            <a:endParaRPr lang="en-US" dirty="0"/>
          </a:p>
        </p:txBody>
      </p:sp>
    </p:spTree>
    <p:extLst>
      <p:ext uri="{BB962C8B-B14F-4D97-AF65-F5344CB8AC3E}">
        <p14:creationId xmlns:p14="http://schemas.microsoft.com/office/powerpoint/2010/main" val="3442226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5"/>
          </p:nvPr>
        </p:nvSpPr>
        <p:spPr/>
        <p:txBody>
          <a:bodyPr/>
          <a:lstStyle/>
          <a:p>
            <a:fld id="{A88C0757-AEBE-944A-BAB5-36FE8F31E1EA}" type="slidenum">
              <a:rPr lang="en-US" smtClean="0"/>
              <a:t>10</a:t>
            </a:fld>
            <a:endParaRPr lang="en-US" dirty="0"/>
          </a:p>
        </p:txBody>
      </p:sp>
    </p:spTree>
    <p:extLst>
      <p:ext uri="{BB962C8B-B14F-4D97-AF65-F5344CB8AC3E}">
        <p14:creationId xmlns:p14="http://schemas.microsoft.com/office/powerpoint/2010/main" val="3558347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Test event – pathway into our Medical Math event</a:t>
            </a:r>
          </a:p>
          <a:p>
            <a:endParaRPr lang="en-US" dirty="0"/>
          </a:p>
          <a:p>
            <a:pPr marL="171450" indent="-171450">
              <a:buFontTx/>
              <a:buChar char="-"/>
            </a:pPr>
            <a:r>
              <a:rPr lang="en-US" dirty="0"/>
              <a:t>Conversion chart will be made for the this division</a:t>
            </a:r>
          </a:p>
          <a:p>
            <a:pPr marL="171450" indent="-171450">
              <a:buFontTx/>
              <a:buChar char="-"/>
            </a:pPr>
            <a:endParaRPr lang="en-US" dirty="0"/>
          </a:p>
          <a:p>
            <a:pPr lvl="0"/>
            <a:r>
              <a:rPr lang="en-US" sz="1200" kern="1200" dirty="0">
                <a:solidFill>
                  <a:schemeClr val="tx1"/>
                </a:solidFill>
                <a:effectLst/>
                <a:latin typeface="+mn-lt"/>
                <a:ea typeface="+mn-ea"/>
                <a:cs typeface="+mn-cs"/>
              </a:rPr>
              <a:t>- Reference: Helms, </a:t>
            </a:r>
            <a:r>
              <a:rPr lang="en-US" sz="1200" u="sng" kern="1200" dirty="0">
                <a:solidFill>
                  <a:schemeClr val="tx1"/>
                </a:solidFill>
                <a:effectLst/>
                <a:latin typeface="+mn-lt"/>
                <a:ea typeface="+mn-ea"/>
                <a:cs typeface="+mn-cs"/>
              </a:rPr>
              <a:t>Mathematics for the Health Sciences</a:t>
            </a:r>
            <a:r>
              <a:rPr lang="en-US" sz="1200" kern="1200" dirty="0">
                <a:solidFill>
                  <a:schemeClr val="tx1"/>
                </a:solidFill>
                <a:effectLst/>
                <a:latin typeface="+mn-lt"/>
                <a:ea typeface="+mn-ea"/>
                <a:cs typeface="+mn-cs"/>
              </a:rPr>
              <a:t> (One of the current Medical Math references)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Slight changes made to the conversion chart</a:t>
            </a:r>
          </a:p>
          <a:p>
            <a:pPr lvl="0"/>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 Test Plan (35 questions) with 5 tie-breakers</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88C0757-AEBE-944A-BAB5-36FE8F31E1EA}" type="slidenum">
              <a:rPr lang="en-US" smtClean="0"/>
              <a:t>11</a:t>
            </a:fld>
            <a:endParaRPr lang="en-US" dirty="0"/>
          </a:p>
        </p:txBody>
      </p:sp>
    </p:spTree>
    <p:extLst>
      <p:ext uri="{BB962C8B-B14F-4D97-AF65-F5344CB8AC3E}">
        <p14:creationId xmlns:p14="http://schemas.microsoft.com/office/powerpoint/2010/main" val="1020721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40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60290" y="2781014"/>
            <a:ext cx="4113851" cy="552898"/>
          </a:xfrm>
          <a:prstGeom prst="rect">
            <a:avLst/>
          </a:prstGeom>
        </p:spPr>
        <p:txBody>
          <a:bodyPr/>
          <a:lstStyle>
            <a:lvl1pPr>
              <a:defRPr>
                <a:solidFill>
                  <a:srgbClr val="01608E"/>
                </a:solidFill>
                <a:latin typeface="PT Sans"/>
                <a:cs typeface="PT Sans"/>
              </a:defRPr>
            </a:lvl1pPr>
          </a:lstStyle>
          <a:p>
            <a:r>
              <a:rPr lang="en-US" dirty="0"/>
              <a:t>Click to edit Master title style</a:t>
            </a:r>
          </a:p>
        </p:txBody>
      </p:sp>
    </p:spTree>
    <p:extLst>
      <p:ext uri="{BB962C8B-B14F-4D97-AF65-F5344CB8AC3E}">
        <p14:creationId xmlns:p14="http://schemas.microsoft.com/office/powerpoint/2010/main" val="53301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0405" y="246143"/>
            <a:ext cx="5618154" cy="623963"/>
          </a:xfrm>
          <a:prstGeom prst="rect">
            <a:avLst/>
          </a:prstGeom>
        </p:spPr>
        <p:txBody>
          <a:bodyPr/>
          <a:lstStyle>
            <a:lvl1pPr algn="l">
              <a:defRPr b="1" cap="all">
                <a:solidFill>
                  <a:schemeClr val="bg1"/>
                </a:solidFill>
                <a:latin typeface="Aldo SemiBold"/>
                <a:cs typeface="Aldo SemiBold"/>
              </a:defRPr>
            </a:lvl1pPr>
          </a:lstStyle>
          <a:p>
            <a:r>
              <a:rPr lang="en-US" dirty="0"/>
              <a:t>Click to edit Master title style</a:t>
            </a:r>
          </a:p>
        </p:txBody>
      </p:sp>
      <p:sp>
        <p:nvSpPr>
          <p:cNvPr id="3" name="Subtitle 2"/>
          <p:cNvSpPr>
            <a:spLocks noGrp="1"/>
          </p:cNvSpPr>
          <p:nvPr>
            <p:ph type="subTitle" idx="1"/>
          </p:nvPr>
        </p:nvSpPr>
        <p:spPr>
          <a:xfrm>
            <a:off x="980403" y="1106401"/>
            <a:ext cx="7645229" cy="1314450"/>
          </a:xfrm>
          <a:prstGeom prst="rect">
            <a:avLst/>
          </a:prstGeom>
        </p:spPr>
        <p:txBody>
          <a:bodyPr>
            <a:normAutofit/>
          </a:bodyPr>
          <a:lstStyle>
            <a:lvl1pPr marL="0" indent="0" algn="l">
              <a:buNone/>
              <a:defRPr sz="1700">
                <a:solidFill>
                  <a:srgbClr val="800000"/>
                </a:solidFill>
                <a:latin typeface="PT Sans"/>
                <a:cs typeface="PT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Cybis-HOSA-Rebrand-Logo-On-Red-we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98558" y="83497"/>
            <a:ext cx="2438481" cy="932719"/>
          </a:xfrm>
          <a:prstGeom prst="rect">
            <a:avLst/>
          </a:prstGeom>
        </p:spPr>
      </p:pic>
    </p:spTree>
    <p:extLst>
      <p:ext uri="{BB962C8B-B14F-4D97-AF65-F5344CB8AC3E}">
        <p14:creationId xmlns:p14="http://schemas.microsoft.com/office/powerpoint/2010/main" val="30719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4883" y="158063"/>
            <a:ext cx="7715282" cy="857250"/>
          </a:xfrm>
          <a:prstGeom prst="rect">
            <a:avLst/>
          </a:prstGeom>
        </p:spPr>
        <p:txBody>
          <a:bodyPr/>
          <a:lstStyle>
            <a:lvl1pPr algn="l">
              <a:defRPr b="1" cap="all">
                <a:solidFill>
                  <a:srgbClr val="800000"/>
                </a:solidFill>
                <a:latin typeface="Aldo SemiBold"/>
                <a:cs typeface="Aldo SemiBold"/>
              </a:defRPr>
            </a:lvl1pPr>
          </a:lstStyle>
          <a:p>
            <a:r>
              <a:rPr lang="en-US" dirty="0"/>
              <a:t>Click to edit Master title style</a:t>
            </a:r>
          </a:p>
        </p:txBody>
      </p:sp>
      <p:sp>
        <p:nvSpPr>
          <p:cNvPr id="7" name="TextBox 6"/>
          <p:cNvSpPr txBox="1"/>
          <p:nvPr userDrawn="1"/>
        </p:nvSpPr>
        <p:spPr>
          <a:xfrm>
            <a:off x="1877462" y="4831198"/>
            <a:ext cx="184666" cy="369332"/>
          </a:xfrm>
          <a:prstGeom prst="rect">
            <a:avLst/>
          </a:prstGeom>
          <a:noFill/>
        </p:spPr>
        <p:txBody>
          <a:bodyPr wrap="none" rtlCol="0">
            <a:spAutoFit/>
          </a:bodyPr>
          <a:lstStyle/>
          <a:p>
            <a:endParaRPr lang="en-US" dirty="0"/>
          </a:p>
        </p:txBody>
      </p:sp>
      <p:sp>
        <p:nvSpPr>
          <p:cNvPr id="13" name="Content Placeholder 2"/>
          <p:cNvSpPr>
            <a:spLocks noGrp="1"/>
          </p:cNvSpPr>
          <p:nvPr>
            <p:ph idx="10"/>
          </p:nvPr>
        </p:nvSpPr>
        <p:spPr>
          <a:xfrm>
            <a:off x="974883" y="1096623"/>
            <a:ext cx="7715282" cy="2871861"/>
          </a:xfrm>
          <a:prstGeom prst="rect">
            <a:avLst/>
          </a:prstGeom>
        </p:spPr>
        <p:txBody>
          <a:bodyPr/>
          <a:lstStyle>
            <a:lvl1pPr marL="342900" indent="-342900">
              <a:buSzPct val="55000"/>
              <a:buFont typeface="Lucida Grande"/>
              <a:buChar char="▲"/>
              <a:defRPr sz="2800">
                <a:solidFill>
                  <a:srgbClr val="01608E"/>
                </a:solidFill>
                <a:latin typeface="PT Sans"/>
                <a:cs typeface="PT Sans"/>
              </a:defRPr>
            </a:lvl1pPr>
            <a:lvl2pPr marL="742950" indent="-285750">
              <a:buSzPct val="55000"/>
              <a:buFont typeface="Lucida Grande"/>
              <a:buChar char="▲"/>
              <a:defRPr sz="1800">
                <a:solidFill>
                  <a:srgbClr val="800000"/>
                </a:solidFill>
                <a:latin typeface="PT Sans"/>
                <a:cs typeface="PT Sans"/>
              </a:defRPr>
            </a:lvl2pPr>
            <a:lvl3pPr marL="1143000" indent="-228600">
              <a:buSzPct val="55000"/>
              <a:buFont typeface="Lucida Grande"/>
              <a:buChar char="▲"/>
              <a:defRPr sz="1600">
                <a:solidFill>
                  <a:srgbClr val="800000"/>
                </a:solidFill>
                <a:latin typeface="PT Sans"/>
                <a:cs typeface="PT Sans"/>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4799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9393" y="369832"/>
            <a:ext cx="6024186" cy="857250"/>
          </a:xfrm>
          <a:prstGeom prst="rect">
            <a:avLst/>
          </a:prstGeom>
        </p:spPr>
        <p:txBody>
          <a:bodyPr/>
          <a:lstStyle>
            <a:lvl1pPr algn="l">
              <a:lnSpc>
                <a:spcPct val="70000"/>
              </a:lnSpc>
              <a:defRPr b="1" cap="all">
                <a:solidFill>
                  <a:srgbClr val="FFFFFF"/>
                </a:solidFill>
                <a:latin typeface="Aldo SemiBold"/>
                <a:cs typeface="Aldo SemiBold"/>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1009393" y="1469316"/>
            <a:ext cx="7715282" cy="3394075"/>
          </a:xfrm>
          <a:prstGeom prst="rect">
            <a:avLst/>
          </a:prstGeom>
        </p:spPr>
        <p:txBody>
          <a:bodyPr/>
          <a:lstStyle>
            <a:lvl1pPr marL="342900" indent="-342900">
              <a:buSzPct val="55000"/>
              <a:buFont typeface="Lucida Grande"/>
              <a:buChar char="▲"/>
              <a:defRPr sz="2800">
                <a:solidFill>
                  <a:srgbClr val="01608E"/>
                </a:solidFill>
                <a:latin typeface="PT Sans"/>
                <a:cs typeface="PT Sans"/>
              </a:defRPr>
            </a:lvl1pPr>
            <a:lvl2pPr marL="742950" indent="-285750">
              <a:buSzPct val="55000"/>
              <a:buFont typeface="Lucida Grande"/>
              <a:buChar char="▲"/>
              <a:defRPr sz="1800">
                <a:solidFill>
                  <a:srgbClr val="800000"/>
                </a:solidFill>
                <a:latin typeface="PT Sans"/>
                <a:cs typeface="PT Sans"/>
              </a:defRPr>
            </a:lvl2pPr>
            <a:lvl3pPr marL="1143000" indent="-228600">
              <a:buSzPct val="55000"/>
              <a:buFont typeface="Lucida Grande"/>
              <a:buChar char="▲"/>
              <a:defRPr sz="1600">
                <a:solidFill>
                  <a:srgbClr val="800000"/>
                </a:solidFill>
                <a:latin typeface="PT Sans"/>
                <a:cs typeface="PT Sans"/>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94274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1588"/>
            <a:ext cx="8229600" cy="857250"/>
          </a:xfrm>
          <a:prstGeom prst="rect">
            <a:avLst/>
          </a:prstGeom>
        </p:spPr>
        <p:txBody>
          <a:bodyPr/>
          <a:lstStyle>
            <a:lvl1pPr algn="l">
              <a:defRPr sz="4500" b="1" cap="all">
                <a:solidFill>
                  <a:schemeClr val="bg1"/>
                </a:solidFill>
                <a:latin typeface="Aldo SemiBold"/>
                <a:cs typeface="Aldo SemiBold"/>
              </a:defRPr>
            </a:lvl1pPr>
          </a:lstStyle>
          <a:p>
            <a:r>
              <a:rPr lang="en-US" dirty="0"/>
              <a:t>Click to edit Master title style</a:t>
            </a:r>
          </a:p>
        </p:txBody>
      </p:sp>
      <p:sp>
        <p:nvSpPr>
          <p:cNvPr id="3" name="Content Placeholder 2"/>
          <p:cNvSpPr>
            <a:spLocks noGrp="1"/>
          </p:cNvSpPr>
          <p:nvPr>
            <p:ph sz="half" idx="1"/>
          </p:nvPr>
        </p:nvSpPr>
        <p:spPr>
          <a:xfrm>
            <a:off x="457200" y="1379594"/>
            <a:ext cx="4038600" cy="3394075"/>
          </a:xfrm>
          <a:prstGeom prst="rect">
            <a:avLst/>
          </a:prstGeom>
        </p:spPr>
        <p:txBody>
          <a:bodyPr/>
          <a:lstStyle>
            <a:lvl1pPr marL="342900" indent="-342900">
              <a:buSzPct val="55000"/>
              <a:buFont typeface="Lucida Grande"/>
              <a:buChar char="▲"/>
              <a:defRPr sz="2100">
                <a:solidFill>
                  <a:srgbClr val="D99695"/>
                </a:solidFill>
                <a:latin typeface="PT Sans"/>
                <a:cs typeface="PT San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648200" y="1379594"/>
            <a:ext cx="4038600" cy="3394075"/>
          </a:xfrm>
          <a:prstGeom prst="rect">
            <a:avLst/>
          </a:prstGeom>
        </p:spPr>
        <p:txBody>
          <a:bodyPr/>
          <a:lstStyle>
            <a:lvl1pPr marL="342900" indent="-342900">
              <a:buSzPct val="55000"/>
              <a:buFont typeface="Lucida Grande"/>
              <a:buChar char="▲"/>
              <a:defRPr sz="2100">
                <a:solidFill>
                  <a:srgbClr val="D99695"/>
                </a:solidFill>
                <a:latin typeface="PT Sans"/>
                <a:cs typeface="PT San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1059708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219" y="469287"/>
            <a:ext cx="2298512" cy="3582023"/>
          </a:xfrm>
          <a:prstGeom prst="rect">
            <a:avLst/>
          </a:prstGeom>
        </p:spPr>
        <p:txBody>
          <a:bodyPr/>
          <a:lstStyle>
            <a:lvl1pPr algn="r">
              <a:lnSpc>
                <a:spcPct val="70000"/>
              </a:lnSpc>
              <a:spcAft>
                <a:spcPts val="1800"/>
              </a:spcAft>
              <a:defRPr b="1" cap="all">
                <a:solidFill>
                  <a:schemeClr val="bg1"/>
                </a:solidFill>
                <a:latin typeface="Aldo SemiBold"/>
                <a:cs typeface="Aldo SemiBold"/>
              </a:defRPr>
            </a:lvl1pPr>
          </a:lstStyle>
          <a:p>
            <a:r>
              <a:rPr lang="en-US" dirty="0"/>
              <a:t>Click </a:t>
            </a:r>
            <a:br>
              <a:rPr lang="en-US" dirty="0"/>
            </a:br>
            <a:r>
              <a:rPr lang="en-US" dirty="0"/>
              <a:t>to </a:t>
            </a:r>
            <a:br>
              <a:rPr lang="en-US" dirty="0"/>
            </a:br>
            <a:r>
              <a:rPr lang="en-US" dirty="0"/>
              <a:t>edit </a:t>
            </a:r>
            <a:br>
              <a:rPr lang="en-US" dirty="0"/>
            </a:br>
            <a:r>
              <a:rPr lang="en-US" dirty="0"/>
              <a:t>Master </a:t>
            </a:r>
            <a:br>
              <a:rPr lang="en-US" dirty="0"/>
            </a:br>
            <a:r>
              <a:rPr lang="en-US" dirty="0"/>
              <a:t>title </a:t>
            </a:r>
            <a:br>
              <a:rPr lang="en-US" dirty="0"/>
            </a:br>
            <a:r>
              <a:rPr lang="en-US" dirty="0"/>
              <a:t>style</a:t>
            </a:r>
          </a:p>
        </p:txBody>
      </p:sp>
      <p:sp>
        <p:nvSpPr>
          <p:cNvPr id="3" name="Subtitle 2"/>
          <p:cNvSpPr>
            <a:spLocks noGrp="1"/>
          </p:cNvSpPr>
          <p:nvPr>
            <p:ph type="subTitle" idx="1"/>
          </p:nvPr>
        </p:nvSpPr>
        <p:spPr>
          <a:xfrm>
            <a:off x="2448379" y="469287"/>
            <a:ext cx="6400800" cy="1314450"/>
          </a:xfrm>
          <a:prstGeom prst="rect">
            <a:avLst/>
          </a:prstGeom>
        </p:spPr>
        <p:txBody>
          <a:bodyPr/>
          <a:lstStyle>
            <a:lvl1pPr marL="0" indent="0" algn="l">
              <a:buNone/>
              <a:defRPr sz="2200">
                <a:solidFill>
                  <a:srgbClr val="01608E"/>
                </a:solidFill>
                <a:latin typeface="PT Sans"/>
                <a:cs typeface="PT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96593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Cybis-HOSA-Rebrand-Logo-On-Blue-we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9630" y="1299030"/>
            <a:ext cx="6531426" cy="2481942"/>
          </a:xfrm>
          <a:prstGeom prst="rect">
            <a:avLst/>
          </a:prstGeom>
        </p:spPr>
      </p:pic>
    </p:spTree>
    <p:extLst>
      <p:ext uri="{BB962C8B-B14F-4D97-AF65-F5344CB8AC3E}">
        <p14:creationId xmlns:p14="http://schemas.microsoft.com/office/powerpoint/2010/main" val="386508758"/>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Cybis-HOSA-Rebrand-Logo-On-Blue-we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1818" y="21884"/>
            <a:ext cx="6932184" cy="2634230"/>
          </a:xfrm>
          <a:prstGeom prst="rect">
            <a:avLst/>
          </a:prstGeom>
        </p:spPr>
      </p:pic>
    </p:spTree>
    <p:extLst>
      <p:ext uri="{BB962C8B-B14F-4D97-AF65-F5344CB8AC3E}">
        <p14:creationId xmlns:p14="http://schemas.microsoft.com/office/powerpoint/2010/main" val="2847959276"/>
      </p:ext>
    </p:extLst>
  </p:cSld>
  <p:clrMap bg1="lt1" tx1="dk1" bg2="lt2" tx2="dk2" accent1="accent1" accent2="accent2" accent3="accent3" accent4="accent4" accent5="accent5" accent6="accent6" hlink="hlink" folHlink="folHlink"/>
  <p:sldLayoutIdLst>
    <p:sldLayoutId id="2147483656" r:id="rId1"/>
  </p:sldLayoutIdLst>
  <p:txStyles>
    <p:titleStyle>
      <a:lvl1pPr algn="l" defTabSz="457200" rtl="0" eaLnBrk="1" latinLnBrk="0" hangingPunct="1">
        <a:spcBef>
          <a:spcPct val="0"/>
        </a:spcBef>
        <a:buNone/>
        <a:defRPr sz="1600" kern="1200">
          <a:solidFill>
            <a:schemeClr val="accent5">
              <a:lumMod val="75000"/>
            </a:schemeClr>
          </a:solidFill>
          <a:latin typeface="DIN-Bold"/>
          <a:ea typeface="+mj-ea"/>
          <a:cs typeface="DIN-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251388"/>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Logo-Alone.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1062" y="4211195"/>
            <a:ext cx="1542019" cy="829753"/>
          </a:xfrm>
          <a:prstGeom prst="rect">
            <a:avLst/>
          </a:prstGeom>
        </p:spPr>
      </p:pic>
    </p:spTree>
    <p:extLst>
      <p:ext uri="{BB962C8B-B14F-4D97-AF65-F5344CB8AC3E}">
        <p14:creationId xmlns:p14="http://schemas.microsoft.com/office/powerpoint/2010/main" val="169746935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LogoRedLinesTanTraingle.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17178" y="187872"/>
            <a:ext cx="1501942" cy="828344"/>
          </a:xfrm>
          <a:prstGeom prst="rect">
            <a:avLst/>
          </a:prstGeom>
        </p:spPr>
      </p:pic>
    </p:spTree>
    <p:extLst>
      <p:ext uri="{BB962C8B-B14F-4D97-AF65-F5344CB8AC3E}">
        <p14:creationId xmlns:p14="http://schemas.microsoft.com/office/powerpoint/2010/main" val="3437060142"/>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LogoRedLinesTanTraingle.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17178" y="187872"/>
            <a:ext cx="1501942" cy="828344"/>
          </a:xfrm>
          <a:prstGeom prst="rect">
            <a:avLst/>
          </a:prstGeom>
        </p:spPr>
      </p:pic>
    </p:spTree>
    <p:extLst>
      <p:ext uri="{BB962C8B-B14F-4D97-AF65-F5344CB8AC3E}">
        <p14:creationId xmlns:p14="http://schemas.microsoft.com/office/powerpoint/2010/main" val="2325875241"/>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LogoRedLinesTanTraingle.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873" y="4075558"/>
            <a:ext cx="1501942" cy="828344"/>
          </a:xfrm>
          <a:prstGeom prst="rect">
            <a:avLst/>
          </a:prstGeom>
        </p:spPr>
      </p:pic>
    </p:spTree>
    <p:extLst>
      <p:ext uri="{BB962C8B-B14F-4D97-AF65-F5344CB8AC3E}">
        <p14:creationId xmlns:p14="http://schemas.microsoft.com/office/powerpoint/2010/main" val="1235713615"/>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community.fema.gov/until-help-arrive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www.fadavis.com/product/transcultural-health-care-competent-purnell"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www.cdc.gov/minorityhealth/chdir/index.html" TargetMode="External"/><Relationship Id="rId4" Type="http://schemas.openxmlformats.org/officeDocument/2006/relationships/hyperlink" Target="https://medlineplus.gov/healthdisparities.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amazon.com/Introductory-Medical-Surgical-Nursing-Barbara-Timby/dp/1496351339/ref=dp_ob_title_bk"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hyperlink" Target="https://www.amazon.com/Textbook-Nursing-Caroline-Bunker-Rosdahl-ebook/dp/B01LW1OGHW/ref=sr_1_1?keywords=Rosdahl+and+Kowalski+Textbook+of+Basic+Nursing&amp;qid=1558386734&amp;s=gateway&amp;sr=8-1"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991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latin typeface="Arial" charset="0"/>
                <a:ea typeface="Arial" charset="0"/>
                <a:cs typeface="Arial" charset="0"/>
              </a:rPr>
              <a:t>Middle School</a:t>
            </a:r>
            <a:r>
              <a:rPr lang="en-US" dirty="0"/>
              <a:t>	</a:t>
            </a:r>
          </a:p>
        </p:txBody>
      </p:sp>
      <p:sp>
        <p:nvSpPr>
          <p:cNvPr id="3" name="Subtitle 2"/>
          <p:cNvSpPr>
            <a:spLocks noGrp="1"/>
          </p:cNvSpPr>
          <p:nvPr>
            <p:ph type="subTitle" idx="1"/>
          </p:nvPr>
        </p:nvSpPr>
        <p:spPr>
          <a:xfrm>
            <a:off x="980405" y="1253738"/>
            <a:ext cx="7645229" cy="3515027"/>
          </a:xfrm>
        </p:spPr>
        <p:txBody>
          <a:bodyPr>
            <a:normAutofit/>
          </a:bodyPr>
          <a:lstStyle/>
          <a:p>
            <a:pPr marL="342900" indent="-342900" defTabSz="914400">
              <a:spcBef>
                <a:spcPts val="0"/>
              </a:spcBef>
            </a:pPr>
            <a:r>
              <a:rPr lang="en-US" sz="3200" b="1" dirty="0">
                <a:solidFill>
                  <a:schemeClr val="accent1">
                    <a:lumMod val="50000"/>
                  </a:schemeClr>
                </a:solidFill>
                <a:latin typeface="Arial" charset="0"/>
                <a:ea typeface="Arial" charset="0"/>
                <a:cs typeface="Arial" charset="0"/>
              </a:rPr>
              <a:t>Foundations of Medical Terminology</a:t>
            </a:r>
          </a:p>
          <a:p>
            <a:pPr marL="342900" indent="-342900" defTabSz="914400">
              <a:spcBef>
                <a:spcPts val="0"/>
              </a:spcBef>
              <a:buFont typeface="Arial" panose="020B0604020202020204" pitchFamily="34" charset="0"/>
              <a:buChar char="•"/>
            </a:pPr>
            <a:r>
              <a:rPr lang="en-US" sz="2400" dirty="0">
                <a:solidFill>
                  <a:schemeClr val="accent1">
                    <a:lumMod val="50000"/>
                  </a:schemeClr>
                </a:solidFill>
                <a:latin typeface="Arial" charset="0"/>
                <a:ea typeface="Arial" charset="0"/>
                <a:cs typeface="Arial" charset="0"/>
              </a:rPr>
              <a:t>Current Middle School MT guidelines</a:t>
            </a:r>
          </a:p>
          <a:p>
            <a:pPr marL="342900" indent="-342900" defTabSz="914400">
              <a:spcBef>
                <a:spcPts val="0"/>
              </a:spcBef>
              <a:buFont typeface="Arial" panose="020B0604020202020204" pitchFamily="34" charset="0"/>
              <a:buChar char="•"/>
            </a:pPr>
            <a:r>
              <a:rPr lang="en-US" sz="2400" dirty="0">
                <a:solidFill>
                  <a:schemeClr val="accent1">
                    <a:lumMod val="50000"/>
                  </a:schemeClr>
                </a:solidFill>
                <a:latin typeface="Arial" charset="0"/>
                <a:ea typeface="Arial" charset="0"/>
                <a:cs typeface="Arial" charset="0"/>
              </a:rPr>
              <a:t>Name change</a:t>
            </a:r>
          </a:p>
          <a:p>
            <a:pPr marL="342900" indent="-342900" defTabSz="914400">
              <a:spcBef>
                <a:spcPts val="0"/>
              </a:spcBef>
              <a:buFont typeface="Arial" panose="020B0604020202020204" pitchFamily="34" charset="0"/>
              <a:buChar char="•"/>
            </a:pPr>
            <a:r>
              <a:rPr lang="en-US" sz="2400" dirty="0">
                <a:solidFill>
                  <a:schemeClr val="accent1">
                    <a:lumMod val="50000"/>
                  </a:schemeClr>
                </a:solidFill>
                <a:latin typeface="Arial" charset="0"/>
                <a:ea typeface="Arial" charset="0"/>
                <a:cs typeface="Arial" charset="0"/>
              </a:rPr>
              <a:t>Same 50 questions test, with 10 tiebreakers as-is currently</a:t>
            </a:r>
          </a:p>
          <a:p>
            <a:pPr marL="342900" indent="-342900" defTabSz="914400">
              <a:spcBef>
                <a:spcPts val="0"/>
              </a:spcBef>
              <a:buFont typeface="Arial" panose="020B0604020202020204" pitchFamily="34" charset="0"/>
              <a:buChar char="•"/>
            </a:pPr>
            <a:endParaRPr lang="en-US" sz="2400" dirty="0">
              <a:solidFill>
                <a:schemeClr val="accent1">
                  <a:lumMod val="50000"/>
                </a:schemeClr>
              </a:solidFill>
              <a:latin typeface="Arial" charset="0"/>
              <a:ea typeface="Arial" charset="0"/>
              <a:cs typeface="Arial" charset="0"/>
            </a:endParaRPr>
          </a:p>
          <a:p>
            <a:pPr marL="342900" indent="-342900" defTabSz="914400">
              <a:spcBef>
                <a:spcPts val="0"/>
              </a:spcBef>
            </a:pPr>
            <a:endParaRPr lang="en-US" sz="3200" b="1" dirty="0">
              <a:solidFill>
                <a:schemeClr val="accent1">
                  <a:lumMod val="50000"/>
                </a:schemeClr>
              </a:solidFill>
              <a:latin typeface="Arial" charset="0"/>
              <a:ea typeface="Arial" charset="0"/>
              <a:cs typeface="Arial" charset="0"/>
            </a:endParaRPr>
          </a:p>
          <a:p>
            <a:pPr marL="342900" marR="0" lvl="0" indent="-342900" defTabSz="914400" eaLnBrk="1" fontAlgn="auto" latinLnBrk="0" hangingPunct="1">
              <a:lnSpc>
                <a:spcPct val="100000"/>
              </a:lnSpc>
              <a:spcBef>
                <a:spcPts val="0"/>
              </a:spcBef>
              <a:spcAft>
                <a:spcPts val="0"/>
              </a:spcAft>
              <a:buClrTx/>
              <a:buSzTx/>
              <a:buFont typeface="Arial" charset="0"/>
              <a:buNone/>
              <a:tabLst/>
              <a:defRPr/>
            </a:pPr>
            <a:endParaRPr lang="en-US" sz="2400" dirty="0"/>
          </a:p>
        </p:txBody>
      </p:sp>
    </p:spTree>
    <p:extLst>
      <p:ext uri="{BB962C8B-B14F-4D97-AF65-F5344CB8AC3E}">
        <p14:creationId xmlns:p14="http://schemas.microsoft.com/office/powerpoint/2010/main" val="818464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latin typeface="Arial" charset="0"/>
                <a:ea typeface="Arial" charset="0"/>
                <a:cs typeface="Arial" charset="0"/>
              </a:rPr>
              <a:t>Middle School</a:t>
            </a:r>
            <a:r>
              <a:rPr lang="en-US" dirty="0"/>
              <a:t>	</a:t>
            </a:r>
          </a:p>
        </p:txBody>
      </p:sp>
      <p:sp>
        <p:nvSpPr>
          <p:cNvPr id="3" name="Subtitle 2"/>
          <p:cNvSpPr>
            <a:spLocks noGrp="1"/>
          </p:cNvSpPr>
          <p:nvPr>
            <p:ph type="subTitle" idx="1"/>
          </p:nvPr>
        </p:nvSpPr>
        <p:spPr>
          <a:xfrm>
            <a:off x="980405" y="1253738"/>
            <a:ext cx="8163595" cy="3515027"/>
          </a:xfrm>
        </p:spPr>
        <p:txBody>
          <a:bodyPr>
            <a:normAutofit fontScale="70000" lnSpcReduction="20000"/>
          </a:bodyPr>
          <a:lstStyle/>
          <a:p>
            <a:pPr marL="342900" indent="-342900" defTabSz="914400">
              <a:spcBef>
                <a:spcPts val="0"/>
              </a:spcBef>
            </a:pPr>
            <a:r>
              <a:rPr lang="en-US" sz="3200" b="1" dirty="0">
                <a:solidFill>
                  <a:schemeClr val="accent1">
                    <a:lumMod val="50000"/>
                  </a:schemeClr>
                </a:solidFill>
                <a:latin typeface="Arial" charset="0"/>
                <a:ea typeface="Arial" charset="0"/>
                <a:cs typeface="Arial" charset="0"/>
              </a:rPr>
              <a:t>Math for Health Careers</a:t>
            </a:r>
          </a:p>
          <a:p>
            <a:pPr marL="342900" indent="-342900" defTabSz="914400">
              <a:spcBef>
                <a:spcPts val="0"/>
              </a:spcBef>
              <a:buFont typeface="Arial" panose="020B0604020202020204" pitchFamily="34" charset="0"/>
              <a:buChar char="•"/>
            </a:pPr>
            <a:r>
              <a:rPr lang="en-US" sz="2300" dirty="0">
                <a:latin typeface="Arial" charset="0"/>
                <a:ea typeface="Arial" charset="0"/>
                <a:cs typeface="Arial" charset="0"/>
              </a:rPr>
              <a:t>Reference: </a:t>
            </a:r>
            <a:r>
              <a:rPr lang="en-US" sz="2300" dirty="0"/>
              <a:t>Helms, </a:t>
            </a:r>
            <a:r>
              <a:rPr lang="en-US" sz="2300" u="sng" dirty="0"/>
              <a:t>Mathematics for the Health Sciences</a:t>
            </a:r>
            <a:r>
              <a:rPr lang="en-US" sz="2300" dirty="0"/>
              <a:t> </a:t>
            </a:r>
          </a:p>
          <a:p>
            <a:pPr marL="342900" indent="-342900" defTabSz="914400">
              <a:spcBef>
                <a:spcPts val="0"/>
              </a:spcBef>
              <a:buFont typeface="Arial" panose="020B0604020202020204" pitchFamily="34" charset="0"/>
              <a:buChar char="•"/>
            </a:pPr>
            <a:endParaRPr lang="en-US" sz="2300" dirty="0">
              <a:latin typeface="Arial" panose="020B0604020202020204" pitchFamily="34" charset="0"/>
              <a:cs typeface="Arial" panose="020B0604020202020204" pitchFamily="34" charset="0"/>
            </a:endParaRPr>
          </a:p>
          <a:p>
            <a:pPr lvl="0"/>
            <a:r>
              <a:rPr lang="en-US" sz="2300" dirty="0">
                <a:latin typeface="Arial" panose="020B0604020202020204" pitchFamily="34" charset="0"/>
                <a:cs typeface="Arial" panose="020B0604020202020204" pitchFamily="34" charset="0"/>
              </a:rPr>
              <a:t>Math essentials (add, subtract, multiply, divide, fractions, decimals) 15%</a:t>
            </a:r>
          </a:p>
          <a:p>
            <a:pPr lvl="0"/>
            <a:r>
              <a:rPr lang="en-US" sz="2300" dirty="0">
                <a:latin typeface="Arial" panose="020B0604020202020204" pitchFamily="34" charset="0"/>
                <a:cs typeface="Arial" panose="020B0604020202020204" pitchFamily="34" charset="0"/>
              </a:rPr>
              <a:t>Measurement Systems &amp; Conversions                                              25% </a:t>
            </a:r>
          </a:p>
          <a:p>
            <a:pPr lvl="0"/>
            <a:r>
              <a:rPr lang="en-US" sz="2300" dirty="0">
                <a:latin typeface="Arial" panose="020B0604020202020204" pitchFamily="34" charset="0"/>
                <a:cs typeface="Arial" panose="020B0604020202020204" pitchFamily="34" charset="0"/>
              </a:rPr>
              <a:t>Calculations                                                                                        30%</a:t>
            </a:r>
          </a:p>
          <a:p>
            <a:r>
              <a:rPr lang="en-US" sz="2300" dirty="0">
                <a:latin typeface="Arial" panose="020B0604020202020204" pitchFamily="34" charset="0"/>
                <a:cs typeface="Arial" panose="020B0604020202020204" pitchFamily="34" charset="0"/>
              </a:rPr>
              <a:t> - Formulas &amp; equations</a:t>
            </a:r>
          </a:p>
          <a:p>
            <a:r>
              <a:rPr lang="en-US" sz="2300" dirty="0">
                <a:latin typeface="Arial" panose="020B0604020202020204" pitchFamily="34" charset="0"/>
                <a:cs typeface="Arial" panose="020B0604020202020204" pitchFamily="34" charset="0"/>
              </a:rPr>
              <a:t> - Ratios and proportions</a:t>
            </a:r>
          </a:p>
          <a:p>
            <a:r>
              <a:rPr lang="en-US" sz="2300" dirty="0">
                <a:latin typeface="Arial" panose="020B0604020202020204" pitchFamily="34" charset="0"/>
                <a:cs typeface="Arial" panose="020B0604020202020204" pitchFamily="34" charset="0"/>
              </a:rPr>
              <a:t> - Percentages</a:t>
            </a:r>
          </a:p>
          <a:p>
            <a:r>
              <a:rPr lang="en-US" sz="2300" dirty="0">
                <a:latin typeface="Arial" panose="020B0604020202020204" pitchFamily="34" charset="0"/>
                <a:cs typeface="Arial" panose="020B0604020202020204" pitchFamily="34" charset="0"/>
              </a:rPr>
              <a:t>-    Interpreting Medical Information and Data                                     30%     </a:t>
            </a:r>
          </a:p>
          <a:p>
            <a:r>
              <a:rPr lang="en-US" sz="2300" dirty="0">
                <a:latin typeface="Arial" panose="020B0604020202020204" pitchFamily="34" charset="0"/>
                <a:cs typeface="Arial" panose="020B0604020202020204" pitchFamily="34" charset="0"/>
              </a:rPr>
              <a:t>       - Charts, tables, graphs</a:t>
            </a:r>
          </a:p>
          <a:p>
            <a:r>
              <a:rPr lang="en-US" sz="2300" dirty="0">
                <a:latin typeface="Arial" panose="020B0604020202020204" pitchFamily="34" charset="0"/>
                <a:cs typeface="Arial" panose="020B0604020202020204" pitchFamily="34" charset="0"/>
              </a:rPr>
              <a:t>                   - Basic statistics (mean, median, mode)</a:t>
            </a:r>
          </a:p>
          <a:p>
            <a:r>
              <a:rPr lang="en-US" sz="2300" dirty="0">
                <a:latin typeface="Arial" panose="020B0604020202020204" pitchFamily="34" charset="0"/>
                <a:cs typeface="Arial" panose="020B0604020202020204" pitchFamily="34" charset="0"/>
              </a:rPr>
              <a:t>                    - Percentiles</a:t>
            </a:r>
          </a:p>
          <a:p>
            <a:pPr marL="342900" indent="-342900" defTabSz="914400">
              <a:spcBef>
                <a:spcPts val="0"/>
              </a:spcBef>
              <a:buFont typeface="Arial" panose="020B0604020202020204" pitchFamily="34" charset="0"/>
              <a:buChar char="•"/>
            </a:pPr>
            <a:endParaRPr lang="en-US" sz="2400" dirty="0">
              <a:solidFill>
                <a:schemeClr val="accent1">
                  <a:lumMod val="50000"/>
                </a:schemeClr>
              </a:solidFill>
              <a:latin typeface="Arial" charset="0"/>
              <a:ea typeface="Arial" charset="0"/>
              <a:cs typeface="Arial" charset="0"/>
            </a:endParaRPr>
          </a:p>
          <a:p>
            <a:pPr marL="342900" indent="-342900" defTabSz="914400">
              <a:spcBef>
                <a:spcPts val="0"/>
              </a:spcBef>
            </a:pPr>
            <a:endParaRPr lang="en-US" sz="3200" b="1" dirty="0">
              <a:solidFill>
                <a:schemeClr val="accent1">
                  <a:lumMod val="50000"/>
                </a:schemeClr>
              </a:solidFill>
              <a:latin typeface="Arial" charset="0"/>
              <a:ea typeface="Arial" charset="0"/>
              <a:cs typeface="Arial" charset="0"/>
            </a:endParaRPr>
          </a:p>
          <a:p>
            <a:pPr marL="342900" marR="0" lvl="0" indent="-342900" defTabSz="914400" eaLnBrk="1" fontAlgn="auto" latinLnBrk="0" hangingPunct="1">
              <a:lnSpc>
                <a:spcPct val="100000"/>
              </a:lnSpc>
              <a:spcBef>
                <a:spcPts val="0"/>
              </a:spcBef>
              <a:spcAft>
                <a:spcPts val="0"/>
              </a:spcAft>
              <a:buClrTx/>
              <a:buSzTx/>
              <a:buFont typeface="Arial" charset="0"/>
              <a:buNone/>
              <a:tabLst/>
              <a:defRPr/>
            </a:pPr>
            <a:endParaRPr lang="en-US" sz="2400" dirty="0"/>
          </a:p>
        </p:txBody>
      </p:sp>
    </p:spTree>
    <p:extLst>
      <p:ext uri="{BB962C8B-B14F-4D97-AF65-F5344CB8AC3E}">
        <p14:creationId xmlns:p14="http://schemas.microsoft.com/office/powerpoint/2010/main" val="1536433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latin typeface="Arial" charset="0"/>
                <a:ea typeface="Arial" charset="0"/>
                <a:cs typeface="Arial" charset="0"/>
              </a:rPr>
              <a:t>Middle School</a:t>
            </a:r>
            <a:r>
              <a:rPr lang="en-US" dirty="0"/>
              <a:t>	</a:t>
            </a:r>
          </a:p>
        </p:txBody>
      </p:sp>
      <p:sp>
        <p:nvSpPr>
          <p:cNvPr id="3" name="Subtitle 2"/>
          <p:cNvSpPr>
            <a:spLocks noGrp="1"/>
          </p:cNvSpPr>
          <p:nvPr>
            <p:ph type="subTitle" idx="1"/>
          </p:nvPr>
        </p:nvSpPr>
        <p:spPr>
          <a:xfrm>
            <a:off x="980405" y="1253738"/>
            <a:ext cx="7645229" cy="3515027"/>
          </a:xfrm>
        </p:spPr>
        <p:txBody>
          <a:bodyPr>
            <a:normAutofit/>
          </a:bodyPr>
          <a:lstStyle/>
          <a:p>
            <a:pPr marL="342900" indent="-342900" defTabSz="914400">
              <a:spcBef>
                <a:spcPts val="0"/>
              </a:spcBef>
            </a:pPr>
            <a:r>
              <a:rPr lang="en-US" sz="3200" b="1" dirty="0">
                <a:solidFill>
                  <a:schemeClr val="accent1">
                    <a:lumMod val="50000"/>
                  </a:schemeClr>
                </a:solidFill>
                <a:latin typeface="Arial" charset="0"/>
                <a:ea typeface="Arial" charset="0"/>
                <a:cs typeface="Arial" charset="0"/>
              </a:rPr>
              <a:t>Life Threatening Situations</a:t>
            </a:r>
          </a:p>
          <a:p>
            <a:pPr marL="342900" indent="-342900" defTabSz="914400">
              <a:spcBef>
                <a:spcPts val="0"/>
              </a:spcBef>
              <a:buFont typeface="Arial" panose="020B0604020202020204" pitchFamily="34" charset="0"/>
              <a:buChar char="•"/>
            </a:pPr>
            <a:r>
              <a:rPr lang="en-US" sz="2400" dirty="0">
                <a:solidFill>
                  <a:schemeClr val="accent1">
                    <a:lumMod val="50000"/>
                  </a:schemeClr>
                </a:solidFill>
                <a:latin typeface="Arial" charset="0"/>
                <a:ea typeface="Arial" charset="0"/>
                <a:cs typeface="Arial" charset="0"/>
              </a:rPr>
              <a:t>Round 1 = 35 question test</a:t>
            </a:r>
          </a:p>
          <a:p>
            <a:pPr marL="342900" indent="-342900" defTabSz="914400">
              <a:spcBef>
                <a:spcPts val="0"/>
              </a:spcBef>
              <a:buFont typeface="Arial" panose="020B0604020202020204" pitchFamily="34" charset="0"/>
              <a:buChar char="•"/>
            </a:pPr>
            <a:r>
              <a:rPr lang="en-US" sz="2400" dirty="0">
                <a:solidFill>
                  <a:schemeClr val="accent1">
                    <a:lumMod val="50000"/>
                  </a:schemeClr>
                </a:solidFill>
                <a:latin typeface="Arial" charset="0"/>
                <a:ea typeface="Arial" charset="0"/>
                <a:cs typeface="Arial" charset="0"/>
              </a:rPr>
              <a:t>Round 2 = 3 skills</a:t>
            </a:r>
          </a:p>
          <a:p>
            <a:pPr marL="800100" lvl="1" indent="-342900" algn="l" defTabSz="914400">
              <a:spcBef>
                <a:spcPts val="0"/>
              </a:spcBef>
              <a:buFont typeface="Arial" panose="020B0604020202020204" pitchFamily="34" charset="0"/>
              <a:buChar char="•"/>
            </a:pPr>
            <a:r>
              <a:rPr lang="en-US" sz="2400" dirty="0">
                <a:solidFill>
                  <a:schemeClr val="accent1">
                    <a:lumMod val="50000"/>
                  </a:schemeClr>
                </a:solidFill>
                <a:latin typeface="Arial" charset="0"/>
                <a:ea typeface="Arial" charset="0"/>
                <a:cs typeface="Arial" charset="0"/>
              </a:rPr>
              <a:t>Call 911</a:t>
            </a:r>
          </a:p>
          <a:p>
            <a:pPr marL="800100" lvl="1" indent="-342900" algn="l" defTabSz="914400">
              <a:spcBef>
                <a:spcPts val="0"/>
              </a:spcBef>
              <a:buFont typeface="Arial" panose="020B0604020202020204" pitchFamily="34" charset="0"/>
              <a:buChar char="•"/>
            </a:pPr>
            <a:r>
              <a:rPr lang="en-US" sz="2400" dirty="0">
                <a:solidFill>
                  <a:schemeClr val="accent1">
                    <a:lumMod val="50000"/>
                  </a:schemeClr>
                </a:solidFill>
                <a:latin typeface="Arial" charset="0"/>
                <a:ea typeface="Arial" charset="0"/>
                <a:cs typeface="Arial" charset="0"/>
              </a:rPr>
              <a:t>Stop the Bleed</a:t>
            </a:r>
          </a:p>
          <a:p>
            <a:pPr marL="800100" lvl="1" indent="-342900" algn="l" defTabSz="914400">
              <a:spcBef>
                <a:spcPts val="0"/>
              </a:spcBef>
              <a:buFont typeface="Arial" panose="020B0604020202020204" pitchFamily="34" charset="0"/>
              <a:buChar char="•"/>
            </a:pPr>
            <a:r>
              <a:rPr lang="en-US" sz="2400" dirty="0">
                <a:solidFill>
                  <a:schemeClr val="accent1">
                    <a:lumMod val="50000"/>
                  </a:schemeClr>
                </a:solidFill>
                <a:latin typeface="Arial" charset="0"/>
                <a:ea typeface="Arial" charset="0"/>
                <a:cs typeface="Arial" charset="0"/>
              </a:rPr>
              <a:t>Position the Injured</a:t>
            </a:r>
          </a:p>
          <a:p>
            <a:pPr lvl="1" algn="l" defTabSz="914400">
              <a:spcBef>
                <a:spcPts val="0"/>
              </a:spcBef>
            </a:pPr>
            <a:endParaRPr lang="en-US" sz="2400" dirty="0">
              <a:solidFill>
                <a:schemeClr val="accent1">
                  <a:lumMod val="50000"/>
                </a:schemeClr>
              </a:solidFill>
              <a:latin typeface="Arial" panose="020B0604020202020204" pitchFamily="34" charset="0"/>
              <a:ea typeface="Arial" charset="0"/>
              <a:cs typeface="Arial" panose="020B0604020202020204" pitchFamily="34" charset="0"/>
            </a:endParaRPr>
          </a:p>
          <a:p>
            <a:pPr marL="342900" indent="-342900" defTabSz="914400">
              <a:spcBef>
                <a:spcPts val="0"/>
              </a:spcBef>
              <a:buFont typeface="Arial" panose="020B0604020202020204" pitchFamily="34" charset="0"/>
              <a:buChar char="•"/>
            </a:pPr>
            <a:r>
              <a:rPr lang="en-US" sz="2400" dirty="0">
                <a:solidFill>
                  <a:schemeClr val="accent1">
                    <a:lumMod val="50000"/>
                  </a:schemeClr>
                </a:solidFill>
                <a:latin typeface="Arial" panose="020B0604020202020204" pitchFamily="34" charset="0"/>
                <a:ea typeface="Arial" charset="0"/>
                <a:cs typeface="Arial" panose="020B0604020202020204" pitchFamily="34" charset="0"/>
              </a:rPr>
              <a:t>Resource: </a:t>
            </a:r>
            <a:r>
              <a:rPr lang="en-US" u="sng" dirty="0">
                <a:latin typeface="Arial" panose="020B0604020202020204" pitchFamily="34" charset="0"/>
                <a:cs typeface="Arial" panose="020B0604020202020204" pitchFamily="34" charset="0"/>
                <a:hlinkClick r:id="rId3"/>
              </a:rPr>
              <a:t>https://community.fema.gov/until-help-arrives</a:t>
            </a:r>
            <a:r>
              <a:rPr lang="en-US" sz="2400" dirty="0">
                <a:latin typeface="Arial" panose="020B0604020202020204" pitchFamily="34" charset="0"/>
                <a:cs typeface="Arial" panose="020B0604020202020204" pitchFamily="34" charset="0"/>
              </a:rPr>
              <a:t> </a:t>
            </a:r>
            <a:endParaRPr lang="en-US" sz="2400" dirty="0">
              <a:solidFill>
                <a:schemeClr val="accent1">
                  <a:lumMod val="50000"/>
                </a:schemeClr>
              </a:solidFill>
              <a:latin typeface="Arial" panose="020B0604020202020204" pitchFamily="34" charset="0"/>
              <a:ea typeface="Arial" charset="0"/>
              <a:cs typeface="Arial" panose="020B0604020202020204" pitchFamily="34" charset="0"/>
            </a:endParaRPr>
          </a:p>
          <a:p>
            <a:pPr marL="342900" indent="-342900" defTabSz="914400">
              <a:spcBef>
                <a:spcPts val="0"/>
              </a:spcBef>
            </a:pPr>
            <a:endParaRPr lang="en-US" sz="3200" b="1" dirty="0">
              <a:solidFill>
                <a:schemeClr val="accent1">
                  <a:lumMod val="50000"/>
                </a:schemeClr>
              </a:solidFill>
              <a:latin typeface="Arial" charset="0"/>
              <a:ea typeface="Arial" charset="0"/>
              <a:cs typeface="Arial" charset="0"/>
            </a:endParaRPr>
          </a:p>
          <a:p>
            <a:pPr marL="342900" marR="0" lvl="0" indent="-342900" defTabSz="914400" eaLnBrk="1" fontAlgn="auto" latinLnBrk="0" hangingPunct="1">
              <a:lnSpc>
                <a:spcPct val="100000"/>
              </a:lnSpc>
              <a:spcBef>
                <a:spcPts val="0"/>
              </a:spcBef>
              <a:spcAft>
                <a:spcPts val="0"/>
              </a:spcAft>
              <a:buClrTx/>
              <a:buSzTx/>
              <a:buFont typeface="Arial" charset="0"/>
              <a:buNone/>
              <a:tabLst/>
              <a:defRPr/>
            </a:pPr>
            <a:endParaRPr lang="en-US" sz="2400" dirty="0"/>
          </a:p>
        </p:txBody>
      </p:sp>
    </p:spTree>
    <p:extLst>
      <p:ext uri="{BB962C8B-B14F-4D97-AF65-F5344CB8AC3E}">
        <p14:creationId xmlns:p14="http://schemas.microsoft.com/office/powerpoint/2010/main" val="1409507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latin typeface="Arial" charset="0"/>
                <a:ea typeface="Arial" charset="0"/>
                <a:cs typeface="Arial" charset="0"/>
              </a:rPr>
              <a:t>Middle School</a:t>
            </a:r>
            <a:r>
              <a:rPr lang="en-US" dirty="0"/>
              <a:t>	</a:t>
            </a:r>
          </a:p>
        </p:txBody>
      </p:sp>
      <p:sp>
        <p:nvSpPr>
          <p:cNvPr id="3" name="Subtitle 2"/>
          <p:cNvSpPr>
            <a:spLocks noGrp="1"/>
          </p:cNvSpPr>
          <p:nvPr>
            <p:ph type="subTitle" idx="1"/>
          </p:nvPr>
        </p:nvSpPr>
        <p:spPr>
          <a:xfrm>
            <a:off x="980405" y="1253738"/>
            <a:ext cx="7645229" cy="3515027"/>
          </a:xfrm>
        </p:spPr>
        <p:txBody>
          <a:bodyPr>
            <a:normAutofit/>
          </a:bodyPr>
          <a:lstStyle/>
          <a:p>
            <a:pPr marL="342900" indent="-342900" defTabSz="914400">
              <a:spcBef>
                <a:spcPts val="0"/>
              </a:spcBef>
            </a:pPr>
            <a:r>
              <a:rPr lang="en-US" sz="3200" b="1" dirty="0">
                <a:solidFill>
                  <a:schemeClr val="accent1">
                    <a:lumMod val="50000"/>
                  </a:schemeClr>
                </a:solidFill>
                <a:latin typeface="Arial" charset="0"/>
                <a:ea typeface="Arial" charset="0"/>
                <a:cs typeface="Arial" charset="0"/>
              </a:rPr>
              <a:t>Health Careers Preparation</a:t>
            </a:r>
          </a:p>
          <a:p>
            <a:pPr marL="342900" indent="-342900" defTabSz="914400">
              <a:spcBef>
                <a:spcPts val="0"/>
              </a:spcBef>
              <a:buFont typeface="Arial" panose="020B0604020202020204" pitchFamily="34" charset="0"/>
              <a:buChar char="•"/>
            </a:pPr>
            <a:r>
              <a:rPr lang="en-US" sz="2400" dirty="0">
                <a:solidFill>
                  <a:schemeClr val="accent1">
                    <a:lumMod val="50000"/>
                  </a:schemeClr>
                </a:solidFill>
                <a:latin typeface="Arial" charset="0"/>
                <a:ea typeface="Arial" charset="0"/>
                <a:cs typeface="Arial" charset="0"/>
              </a:rPr>
              <a:t>Event includes:</a:t>
            </a:r>
          </a:p>
          <a:p>
            <a:pPr marL="800100" lvl="1" indent="-342900" algn="l" defTabSz="914400">
              <a:spcBef>
                <a:spcPts val="0"/>
              </a:spcBef>
              <a:buFont typeface="Arial" panose="020B0604020202020204" pitchFamily="34" charset="0"/>
              <a:buChar char="•"/>
            </a:pPr>
            <a:r>
              <a:rPr lang="en-US" sz="2400" dirty="0">
                <a:solidFill>
                  <a:schemeClr val="accent1">
                    <a:lumMod val="50000"/>
                  </a:schemeClr>
                </a:solidFill>
                <a:latin typeface="Arial" charset="0"/>
                <a:ea typeface="Arial" charset="0"/>
                <a:cs typeface="Arial" charset="0"/>
              </a:rPr>
              <a:t>Statement of Interest</a:t>
            </a:r>
          </a:p>
          <a:p>
            <a:pPr marL="800100" lvl="1" indent="-342900" algn="l" defTabSz="914400">
              <a:spcBef>
                <a:spcPts val="0"/>
              </a:spcBef>
              <a:buFont typeface="Arial" panose="020B0604020202020204" pitchFamily="34" charset="0"/>
              <a:buChar char="•"/>
            </a:pPr>
            <a:r>
              <a:rPr lang="en-US" sz="2400" dirty="0">
                <a:solidFill>
                  <a:schemeClr val="accent1">
                    <a:lumMod val="50000"/>
                  </a:schemeClr>
                </a:solidFill>
                <a:latin typeface="Arial" charset="0"/>
                <a:ea typeface="Arial" charset="0"/>
                <a:cs typeface="Arial" charset="0"/>
              </a:rPr>
              <a:t>Interview with panel of judges</a:t>
            </a:r>
            <a:endParaRPr lang="en-US" sz="2400" dirty="0">
              <a:solidFill>
                <a:schemeClr val="accent1">
                  <a:lumMod val="50000"/>
                </a:schemeClr>
              </a:solidFill>
              <a:latin typeface="Arial" panose="020B0604020202020204" pitchFamily="34" charset="0"/>
              <a:ea typeface="Arial" charset="0"/>
              <a:cs typeface="Arial" panose="020B0604020202020204" pitchFamily="34" charset="0"/>
            </a:endParaRPr>
          </a:p>
          <a:p>
            <a:pPr marL="342900" indent="-342900" defTabSz="914400">
              <a:spcBef>
                <a:spcPts val="0"/>
              </a:spcBef>
            </a:pPr>
            <a:endParaRPr lang="en-US" sz="3200" b="1" dirty="0">
              <a:solidFill>
                <a:schemeClr val="accent1">
                  <a:lumMod val="50000"/>
                </a:schemeClr>
              </a:solidFill>
              <a:latin typeface="Arial" charset="0"/>
              <a:ea typeface="Arial" charset="0"/>
              <a:cs typeface="Arial" charset="0"/>
            </a:endParaRPr>
          </a:p>
          <a:p>
            <a:pPr marL="342900" marR="0" lvl="0" indent="-342900" defTabSz="914400" eaLnBrk="1" fontAlgn="auto" latinLnBrk="0" hangingPunct="1">
              <a:lnSpc>
                <a:spcPct val="100000"/>
              </a:lnSpc>
              <a:spcBef>
                <a:spcPts val="0"/>
              </a:spcBef>
              <a:spcAft>
                <a:spcPts val="0"/>
              </a:spcAft>
              <a:buClrTx/>
              <a:buSzTx/>
              <a:buFont typeface="Arial" charset="0"/>
              <a:buNone/>
              <a:tabLst/>
              <a:defRPr/>
            </a:pPr>
            <a:endParaRPr lang="en-US" sz="2400" dirty="0"/>
          </a:p>
        </p:txBody>
      </p:sp>
    </p:spTree>
    <p:extLst>
      <p:ext uri="{BB962C8B-B14F-4D97-AF65-F5344CB8AC3E}">
        <p14:creationId xmlns:p14="http://schemas.microsoft.com/office/powerpoint/2010/main" val="999507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latin typeface="Arial" charset="0"/>
                <a:ea typeface="Arial" charset="0"/>
                <a:cs typeface="Arial" charset="0"/>
              </a:rPr>
              <a:t>Middle School</a:t>
            </a:r>
            <a:r>
              <a:rPr lang="en-US" dirty="0"/>
              <a:t>	</a:t>
            </a:r>
          </a:p>
        </p:txBody>
      </p:sp>
      <p:sp>
        <p:nvSpPr>
          <p:cNvPr id="3" name="Subtitle 2"/>
          <p:cNvSpPr>
            <a:spLocks noGrp="1"/>
          </p:cNvSpPr>
          <p:nvPr>
            <p:ph type="subTitle" idx="1"/>
          </p:nvPr>
        </p:nvSpPr>
        <p:spPr>
          <a:xfrm>
            <a:off x="980405" y="1253738"/>
            <a:ext cx="7645229" cy="3515027"/>
          </a:xfrm>
        </p:spPr>
        <p:txBody>
          <a:bodyPr>
            <a:normAutofit lnSpcReduction="10000"/>
          </a:bodyPr>
          <a:lstStyle/>
          <a:p>
            <a:pPr marL="342900" indent="-342900" defTabSz="914400">
              <a:spcBef>
                <a:spcPts val="0"/>
              </a:spcBef>
            </a:pPr>
            <a:r>
              <a:rPr lang="en-US" sz="3200" b="1" dirty="0">
                <a:solidFill>
                  <a:schemeClr val="accent1">
                    <a:lumMod val="50000"/>
                  </a:schemeClr>
                </a:solidFill>
                <a:latin typeface="Arial" charset="0"/>
                <a:ea typeface="Arial" charset="0"/>
                <a:cs typeface="Arial" charset="0"/>
              </a:rPr>
              <a:t>Extemporaneous Health Poster CHANGES</a:t>
            </a:r>
          </a:p>
          <a:p>
            <a:pPr marL="342900" indent="-342900" defTabSz="914400">
              <a:spcBef>
                <a:spcPts val="0"/>
              </a:spcBef>
            </a:pPr>
            <a:endParaRPr lang="en-US" sz="1200" b="1" dirty="0">
              <a:solidFill>
                <a:schemeClr val="accent1">
                  <a:lumMod val="50000"/>
                </a:schemeClr>
              </a:solidFill>
              <a:latin typeface="Arial" charset="0"/>
              <a:ea typeface="Arial" charset="0"/>
              <a:cs typeface="Arial" charset="0"/>
            </a:endParaRPr>
          </a:p>
          <a:p>
            <a:pPr marL="514350" indent="-514350" defTabSz="914400">
              <a:spcBef>
                <a:spcPts val="0"/>
              </a:spcBef>
              <a:buAutoNum type="arabicPeriod"/>
            </a:pPr>
            <a:r>
              <a:rPr lang="en-US" sz="3200" dirty="0">
                <a:solidFill>
                  <a:schemeClr val="accent1">
                    <a:lumMod val="50000"/>
                  </a:schemeClr>
                </a:solidFill>
                <a:latin typeface="Arial" charset="0"/>
                <a:ea typeface="Arial" charset="0"/>
                <a:cs typeface="Arial" charset="0"/>
              </a:rPr>
              <a:t>Middle School only event = </a:t>
            </a:r>
            <a:r>
              <a:rPr lang="en-US" sz="3200" b="1" dirty="0">
                <a:solidFill>
                  <a:schemeClr val="accent1">
                    <a:lumMod val="50000"/>
                  </a:schemeClr>
                </a:solidFill>
                <a:latin typeface="Arial" charset="0"/>
                <a:ea typeface="Arial" charset="0"/>
                <a:cs typeface="Arial" charset="0"/>
              </a:rPr>
              <a:t>Extemporaneous Health Poster</a:t>
            </a:r>
          </a:p>
          <a:p>
            <a:pPr marL="514350" indent="-514350" defTabSz="914400">
              <a:spcBef>
                <a:spcPts val="0"/>
              </a:spcBef>
              <a:buAutoNum type="arabicPeriod"/>
            </a:pPr>
            <a:endParaRPr lang="en-US" sz="3200" dirty="0">
              <a:solidFill>
                <a:schemeClr val="accent1">
                  <a:lumMod val="50000"/>
                </a:schemeClr>
              </a:solidFill>
              <a:latin typeface="Arial" charset="0"/>
              <a:ea typeface="Arial" charset="0"/>
              <a:cs typeface="Arial" charset="0"/>
            </a:endParaRPr>
          </a:p>
          <a:p>
            <a:pPr marL="514350" indent="-514350" defTabSz="914400">
              <a:spcBef>
                <a:spcPts val="0"/>
              </a:spcBef>
              <a:buAutoNum type="arabicPeriod"/>
            </a:pPr>
            <a:r>
              <a:rPr lang="en-US" sz="3200" dirty="0">
                <a:solidFill>
                  <a:schemeClr val="accent1">
                    <a:lumMod val="50000"/>
                  </a:schemeClr>
                </a:solidFill>
                <a:latin typeface="Arial" charset="0"/>
                <a:ea typeface="Arial" charset="0"/>
                <a:cs typeface="Arial" charset="0"/>
              </a:rPr>
              <a:t>SS/PSC Event = </a:t>
            </a:r>
            <a:r>
              <a:rPr lang="en-US" sz="3200" b="1" dirty="0">
                <a:solidFill>
                  <a:schemeClr val="accent1">
                    <a:lumMod val="50000"/>
                  </a:schemeClr>
                </a:solidFill>
                <a:latin typeface="Arial" charset="0"/>
                <a:ea typeface="Arial" charset="0"/>
                <a:cs typeface="Arial" charset="0"/>
              </a:rPr>
              <a:t>Research Poster Presentation</a:t>
            </a:r>
          </a:p>
          <a:p>
            <a:pPr marL="342900" indent="-342900" defTabSz="914400">
              <a:spcBef>
                <a:spcPts val="0"/>
              </a:spcBef>
            </a:pPr>
            <a:endParaRPr lang="en-US" sz="3200" b="1" dirty="0">
              <a:solidFill>
                <a:schemeClr val="accent1">
                  <a:lumMod val="50000"/>
                </a:schemeClr>
              </a:solidFill>
              <a:latin typeface="Arial" charset="0"/>
              <a:ea typeface="Arial" charset="0"/>
              <a:cs typeface="Arial" charset="0"/>
            </a:endParaRPr>
          </a:p>
          <a:p>
            <a:pPr marL="342900" marR="0" lvl="0" indent="-342900" defTabSz="914400" eaLnBrk="1" fontAlgn="auto" latinLnBrk="0" hangingPunct="1">
              <a:lnSpc>
                <a:spcPct val="100000"/>
              </a:lnSpc>
              <a:spcBef>
                <a:spcPts val="0"/>
              </a:spcBef>
              <a:spcAft>
                <a:spcPts val="0"/>
              </a:spcAft>
              <a:buClrTx/>
              <a:buSzTx/>
              <a:buFont typeface="Arial" charset="0"/>
              <a:buNone/>
              <a:tabLst/>
              <a:defRPr/>
            </a:pPr>
            <a:endParaRPr lang="en-US" sz="2400" dirty="0"/>
          </a:p>
        </p:txBody>
      </p:sp>
    </p:spTree>
    <p:extLst>
      <p:ext uri="{BB962C8B-B14F-4D97-AF65-F5344CB8AC3E}">
        <p14:creationId xmlns:p14="http://schemas.microsoft.com/office/powerpoint/2010/main" val="2012021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latin typeface="Arial" charset="0"/>
                <a:ea typeface="Arial" charset="0"/>
                <a:cs typeface="Arial" charset="0"/>
              </a:rPr>
              <a:t>Middle School</a:t>
            </a:r>
            <a:r>
              <a:rPr lang="en-US" dirty="0"/>
              <a:t>	</a:t>
            </a:r>
          </a:p>
        </p:txBody>
      </p:sp>
      <p:sp>
        <p:nvSpPr>
          <p:cNvPr id="3" name="Subtitle 2"/>
          <p:cNvSpPr>
            <a:spLocks noGrp="1"/>
          </p:cNvSpPr>
          <p:nvPr>
            <p:ph type="subTitle" idx="1"/>
          </p:nvPr>
        </p:nvSpPr>
        <p:spPr>
          <a:xfrm>
            <a:off x="980405" y="1253738"/>
            <a:ext cx="7645229" cy="3515027"/>
          </a:xfrm>
        </p:spPr>
        <p:txBody>
          <a:bodyPr>
            <a:normAutofit/>
          </a:bodyPr>
          <a:lstStyle/>
          <a:p>
            <a:pPr marL="342900" indent="-342900" defTabSz="914400">
              <a:spcBef>
                <a:spcPts val="0"/>
              </a:spcBef>
            </a:pPr>
            <a:r>
              <a:rPr lang="en-US" sz="3200" b="1" dirty="0">
                <a:solidFill>
                  <a:schemeClr val="accent1">
                    <a:lumMod val="50000"/>
                  </a:schemeClr>
                </a:solidFill>
                <a:latin typeface="Arial" charset="0"/>
                <a:ea typeface="Arial" charset="0"/>
                <a:cs typeface="Arial" charset="0"/>
              </a:rPr>
              <a:t>Existing / Original / Medical Innovation CHANGES</a:t>
            </a:r>
          </a:p>
          <a:p>
            <a:pPr marL="342900" indent="-342900" defTabSz="914400">
              <a:spcBef>
                <a:spcPts val="0"/>
              </a:spcBef>
            </a:pPr>
            <a:endParaRPr lang="en-US" sz="1200" b="1" dirty="0">
              <a:solidFill>
                <a:schemeClr val="accent1">
                  <a:lumMod val="50000"/>
                </a:schemeClr>
              </a:solidFill>
              <a:latin typeface="Arial" charset="0"/>
              <a:ea typeface="Arial" charset="0"/>
              <a:cs typeface="Arial" charset="0"/>
            </a:endParaRPr>
          </a:p>
          <a:p>
            <a:pPr marL="514350" indent="-514350" defTabSz="914400">
              <a:spcBef>
                <a:spcPts val="0"/>
              </a:spcBef>
              <a:buAutoNum type="arabicPeriod"/>
            </a:pPr>
            <a:r>
              <a:rPr lang="en-US" sz="3200" dirty="0">
                <a:solidFill>
                  <a:schemeClr val="accent1">
                    <a:lumMod val="50000"/>
                  </a:schemeClr>
                </a:solidFill>
                <a:latin typeface="Arial" charset="0"/>
                <a:ea typeface="Arial" charset="0"/>
                <a:cs typeface="Arial" charset="0"/>
              </a:rPr>
              <a:t>New Middle School only event = </a:t>
            </a:r>
            <a:r>
              <a:rPr lang="en-US" sz="3200" b="1" dirty="0">
                <a:solidFill>
                  <a:schemeClr val="accent1">
                    <a:lumMod val="50000"/>
                  </a:schemeClr>
                </a:solidFill>
                <a:latin typeface="Arial" charset="0"/>
                <a:ea typeface="Arial" charset="0"/>
                <a:cs typeface="Arial" charset="0"/>
              </a:rPr>
              <a:t>Exploring Medical Innovation</a:t>
            </a:r>
          </a:p>
          <a:p>
            <a:pPr marL="514350" indent="-514350" defTabSz="914400">
              <a:spcBef>
                <a:spcPts val="0"/>
              </a:spcBef>
              <a:buAutoNum type="arabicPeriod"/>
            </a:pPr>
            <a:endParaRPr lang="en-US" sz="3200" dirty="0">
              <a:solidFill>
                <a:schemeClr val="accent1">
                  <a:lumMod val="50000"/>
                </a:schemeClr>
              </a:solidFill>
              <a:latin typeface="Arial" charset="0"/>
              <a:ea typeface="Arial" charset="0"/>
              <a:cs typeface="Arial" charset="0"/>
            </a:endParaRPr>
          </a:p>
          <a:p>
            <a:pPr marL="514350" indent="-514350" defTabSz="914400">
              <a:spcBef>
                <a:spcPts val="0"/>
              </a:spcBef>
              <a:buAutoNum type="arabicPeriod"/>
            </a:pPr>
            <a:r>
              <a:rPr lang="en-US" sz="3200" dirty="0">
                <a:solidFill>
                  <a:schemeClr val="accent1">
                    <a:lumMod val="50000"/>
                  </a:schemeClr>
                </a:solidFill>
                <a:latin typeface="Arial" charset="0"/>
                <a:ea typeface="Arial" charset="0"/>
                <a:cs typeface="Arial" charset="0"/>
              </a:rPr>
              <a:t>SS/PSC Event = </a:t>
            </a:r>
            <a:r>
              <a:rPr lang="en-US" sz="3200" b="1" dirty="0">
                <a:solidFill>
                  <a:schemeClr val="accent1">
                    <a:lumMod val="50000"/>
                  </a:schemeClr>
                </a:solidFill>
                <a:latin typeface="Arial" charset="0"/>
                <a:ea typeface="Arial" charset="0"/>
                <a:cs typeface="Arial" charset="0"/>
              </a:rPr>
              <a:t>Medical Innovation </a:t>
            </a:r>
          </a:p>
          <a:p>
            <a:pPr marL="342900" indent="-342900" defTabSz="914400">
              <a:spcBef>
                <a:spcPts val="0"/>
              </a:spcBef>
            </a:pPr>
            <a:endParaRPr lang="en-US" sz="3200" b="1" dirty="0">
              <a:solidFill>
                <a:schemeClr val="accent1">
                  <a:lumMod val="50000"/>
                </a:schemeClr>
              </a:solidFill>
              <a:latin typeface="Arial" charset="0"/>
              <a:ea typeface="Arial" charset="0"/>
              <a:cs typeface="Arial" charset="0"/>
            </a:endParaRPr>
          </a:p>
          <a:p>
            <a:pPr marL="342900" marR="0" lvl="0" indent="-342900" defTabSz="914400" eaLnBrk="1" fontAlgn="auto" latinLnBrk="0" hangingPunct="1">
              <a:lnSpc>
                <a:spcPct val="100000"/>
              </a:lnSpc>
              <a:spcBef>
                <a:spcPts val="0"/>
              </a:spcBef>
              <a:spcAft>
                <a:spcPts val="0"/>
              </a:spcAft>
              <a:buClrTx/>
              <a:buSzTx/>
              <a:buFont typeface="Arial" charset="0"/>
              <a:buNone/>
              <a:tabLst/>
              <a:defRPr/>
            </a:pPr>
            <a:endParaRPr lang="en-US" sz="2400" dirty="0"/>
          </a:p>
        </p:txBody>
      </p:sp>
    </p:spTree>
    <p:extLst>
      <p:ext uri="{BB962C8B-B14F-4D97-AF65-F5344CB8AC3E}">
        <p14:creationId xmlns:p14="http://schemas.microsoft.com/office/powerpoint/2010/main" val="1523207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latin typeface="Arial" charset="0"/>
                <a:ea typeface="Arial" charset="0"/>
                <a:cs typeface="Arial" charset="0"/>
              </a:rPr>
              <a:t>Middle School</a:t>
            </a:r>
            <a:r>
              <a:rPr lang="en-US" dirty="0"/>
              <a:t>	</a:t>
            </a:r>
          </a:p>
        </p:txBody>
      </p:sp>
      <p:sp>
        <p:nvSpPr>
          <p:cNvPr id="3" name="Subtitle 2"/>
          <p:cNvSpPr>
            <a:spLocks noGrp="1"/>
          </p:cNvSpPr>
          <p:nvPr>
            <p:ph type="subTitle" idx="1"/>
          </p:nvPr>
        </p:nvSpPr>
        <p:spPr>
          <a:xfrm>
            <a:off x="1094705" y="1253738"/>
            <a:ext cx="7645229" cy="3515027"/>
          </a:xfrm>
        </p:spPr>
        <p:txBody>
          <a:bodyPr>
            <a:normAutofit fontScale="47500" lnSpcReduction="20000"/>
          </a:bodyPr>
          <a:lstStyle/>
          <a:p>
            <a:pPr marL="342900" indent="-342900" defTabSz="914400">
              <a:spcBef>
                <a:spcPts val="0"/>
              </a:spcBef>
            </a:pPr>
            <a:r>
              <a:rPr lang="en-US" sz="5900" b="1" dirty="0">
                <a:solidFill>
                  <a:schemeClr val="accent1">
                    <a:lumMod val="50000"/>
                  </a:schemeClr>
                </a:solidFill>
                <a:latin typeface="Arial" charset="0"/>
                <a:ea typeface="Arial" charset="0"/>
                <a:cs typeface="Arial" charset="0"/>
              </a:rPr>
              <a:t>Dynamic Decisions</a:t>
            </a:r>
          </a:p>
          <a:p>
            <a:pPr marL="342900" indent="-342900" defTabSz="914400">
              <a:spcBef>
                <a:spcPts val="0"/>
              </a:spcBef>
              <a:buFont typeface="Arial" panose="020B0604020202020204" pitchFamily="34" charset="0"/>
              <a:buChar char="•"/>
            </a:pPr>
            <a:r>
              <a:rPr lang="en-US" sz="4400" dirty="0">
                <a:solidFill>
                  <a:schemeClr val="accent1">
                    <a:lumMod val="50000"/>
                  </a:schemeClr>
                </a:solidFill>
                <a:latin typeface="Arial" panose="020B0604020202020204" pitchFamily="34" charset="0"/>
                <a:ea typeface="Arial" charset="0"/>
                <a:cs typeface="Arial" panose="020B0604020202020204" pitchFamily="34" charset="0"/>
              </a:rPr>
              <a:t>Resource: </a:t>
            </a:r>
            <a:r>
              <a:rPr lang="en-US" sz="4400" u="sng" dirty="0">
                <a:latin typeface="Arial" panose="020B0604020202020204" pitchFamily="34" charset="0"/>
                <a:cs typeface="Arial" panose="020B0604020202020204" pitchFamily="34" charset="0"/>
              </a:rPr>
              <a:t>Adair, John. </a:t>
            </a:r>
            <a:r>
              <a:rPr lang="en-US" sz="4400" i="1" u="sng" dirty="0">
                <a:latin typeface="Arial" panose="020B0604020202020204" pitchFamily="34" charset="0"/>
                <a:cs typeface="Arial" panose="020B0604020202020204" pitchFamily="34" charset="0"/>
              </a:rPr>
              <a:t>Decision Making &amp; Problem Solving (Creating Success). </a:t>
            </a:r>
            <a:r>
              <a:rPr lang="en-US" sz="4400" u="sng" dirty="0">
                <a:latin typeface="Arial" panose="020B0604020202020204" pitchFamily="34" charset="0"/>
                <a:cs typeface="Arial" panose="020B0604020202020204" pitchFamily="34" charset="0"/>
              </a:rPr>
              <a:t>Kogan Page. Latest edition</a:t>
            </a:r>
            <a:r>
              <a:rPr lang="en-US" sz="4400" dirty="0">
                <a:latin typeface="Arial" panose="020B0604020202020204" pitchFamily="34" charset="0"/>
                <a:cs typeface="Arial" panose="020B0604020202020204" pitchFamily="34" charset="0"/>
              </a:rPr>
              <a:t>. </a:t>
            </a:r>
            <a:endParaRPr lang="en-US" sz="4400" dirty="0">
              <a:solidFill>
                <a:schemeClr val="accent1">
                  <a:lumMod val="50000"/>
                </a:schemeClr>
              </a:solidFill>
              <a:latin typeface="Arial" panose="020B0604020202020204" pitchFamily="34" charset="0"/>
              <a:ea typeface="Arial" charset="0"/>
              <a:cs typeface="Arial" panose="020B0604020202020204" pitchFamily="34" charset="0"/>
            </a:endParaRPr>
          </a:p>
          <a:p>
            <a:pPr marL="342900" indent="-342900" defTabSz="914400">
              <a:spcBef>
                <a:spcPts val="0"/>
              </a:spcBef>
              <a:buFont typeface="Arial" panose="020B0604020202020204" pitchFamily="34" charset="0"/>
              <a:buChar char="•"/>
            </a:pPr>
            <a:r>
              <a:rPr lang="en-US" sz="4400" dirty="0">
                <a:solidFill>
                  <a:schemeClr val="accent1">
                    <a:lumMod val="50000"/>
                  </a:schemeClr>
                </a:solidFill>
                <a:latin typeface="Arial" panose="020B0604020202020204" pitchFamily="34" charset="0"/>
                <a:ea typeface="Arial" charset="0"/>
                <a:cs typeface="Arial" panose="020B0604020202020204" pitchFamily="34" charset="0"/>
              </a:rPr>
              <a:t>3-5 team member event</a:t>
            </a:r>
          </a:p>
          <a:p>
            <a:pPr marL="342900" indent="-342900" defTabSz="914400">
              <a:spcBef>
                <a:spcPts val="0"/>
              </a:spcBef>
              <a:buFont typeface="Arial" panose="020B0604020202020204" pitchFamily="34" charset="0"/>
              <a:buChar char="•"/>
            </a:pPr>
            <a:r>
              <a:rPr lang="en-US" sz="4400" dirty="0">
                <a:solidFill>
                  <a:schemeClr val="accent1">
                    <a:lumMod val="50000"/>
                  </a:schemeClr>
                </a:solidFill>
                <a:latin typeface="Arial" panose="020B0604020202020204" pitchFamily="34" charset="0"/>
                <a:ea typeface="Arial" charset="0"/>
                <a:cs typeface="Arial" panose="020B0604020202020204" pitchFamily="34" charset="0"/>
              </a:rPr>
              <a:t>Round 1 = 35 question test, 20% each on test plan:</a:t>
            </a:r>
          </a:p>
          <a:p>
            <a:pPr marL="800100" lvl="1" indent="-342900" algn="l" defTabSz="914400">
              <a:spcBef>
                <a:spcPts val="0"/>
              </a:spcBef>
              <a:buFont typeface="Arial" panose="020B0604020202020204" pitchFamily="34" charset="0"/>
              <a:buChar char="•"/>
            </a:pPr>
            <a:r>
              <a:rPr lang="en-US" sz="4400" dirty="0">
                <a:solidFill>
                  <a:schemeClr val="accent1">
                    <a:lumMod val="50000"/>
                  </a:schemeClr>
                </a:solidFill>
                <a:latin typeface="Arial" panose="020B0604020202020204" pitchFamily="34" charset="0"/>
                <a:ea typeface="Arial" charset="0"/>
                <a:cs typeface="Arial" panose="020B0604020202020204" pitchFamily="34" charset="0"/>
              </a:rPr>
              <a:t>Effective decision making</a:t>
            </a:r>
          </a:p>
          <a:p>
            <a:pPr marL="800100" lvl="1" indent="-342900" algn="l" defTabSz="914400">
              <a:spcBef>
                <a:spcPts val="0"/>
              </a:spcBef>
              <a:buFont typeface="Arial" panose="020B0604020202020204" pitchFamily="34" charset="0"/>
              <a:buChar char="•"/>
            </a:pPr>
            <a:r>
              <a:rPr lang="en-US" sz="4400" dirty="0">
                <a:solidFill>
                  <a:schemeClr val="accent1">
                    <a:lumMod val="50000"/>
                  </a:schemeClr>
                </a:solidFill>
                <a:latin typeface="Arial" panose="020B0604020202020204" pitchFamily="34" charset="0"/>
                <a:ea typeface="Arial" charset="0"/>
                <a:cs typeface="Arial" panose="020B0604020202020204" pitchFamily="34" charset="0"/>
              </a:rPr>
              <a:t>Leader / leadership skills</a:t>
            </a:r>
          </a:p>
          <a:p>
            <a:pPr marL="800100" lvl="1" indent="-342900" algn="l" defTabSz="914400">
              <a:spcBef>
                <a:spcPts val="0"/>
              </a:spcBef>
              <a:buFont typeface="Arial" panose="020B0604020202020204" pitchFamily="34" charset="0"/>
              <a:buChar char="•"/>
            </a:pPr>
            <a:r>
              <a:rPr lang="en-US" sz="4400" dirty="0">
                <a:solidFill>
                  <a:schemeClr val="accent1">
                    <a:lumMod val="50000"/>
                  </a:schemeClr>
                </a:solidFill>
                <a:latin typeface="Arial" panose="020B0604020202020204" pitchFamily="34" charset="0"/>
                <a:ea typeface="Arial" charset="0"/>
                <a:cs typeface="Arial" panose="020B0604020202020204" pitchFamily="34" charset="0"/>
              </a:rPr>
              <a:t>Problem solving strategies</a:t>
            </a:r>
          </a:p>
          <a:p>
            <a:pPr marL="800100" lvl="1" indent="-342900" algn="l" defTabSz="914400">
              <a:spcBef>
                <a:spcPts val="0"/>
              </a:spcBef>
              <a:buFont typeface="Arial" panose="020B0604020202020204" pitchFamily="34" charset="0"/>
              <a:buChar char="•"/>
            </a:pPr>
            <a:r>
              <a:rPr lang="en-US" sz="4400" dirty="0">
                <a:solidFill>
                  <a:schemeClr val="accent1">
                    <a:lumMod val="50000"/>
                  </a:schemeClr>
                </a:solidFill>
                <a:latin typeface="Arial" panose="020B0604020202020204" pitchFamily="34" charset="0"/>
                <a:ea typeface="Arial" charset="0"/>
                <a:cs typeface="Arial" panose="020B0604020202020204" pitchFamily="34" charset="0"/>
              </a:rPr>
              <a:t>Thinking skills</a:t>
            </a:r>
          </a:p>
          <a:p>
            <a:pPr marL="800100" lvl="1" indent="-342900" algn="l" defTabSz="914400">
              <a:spcBef>
                <a:spcPts val="0"/>
              </a:spcBef>
              <a:buFont typeface="Arial" panose="020B0604020202020204" pitchFamily="34" charset="0"/>
              <a:buChar char="•"/>
            </a:pPr>
            <a:r>
              <a:rPr lang="en-US" sz="4400" dirty="0">
                <a:solidFill>
                  <a:schemeClr val="accent1">
                    <a:lumMod val="50000"/>
                  </a:schemeClr>
                </a:solidFill>
                <a:latin typeface="Arial" panose="020B0604020202020204" pitchFamily="34" charset="0"/>
                <a:ea typeface="Arial" charset="0"/>
                <a:cs typeface="Arial" panose="020B0604020202020204" pitchFamily="34" charset="0"/>
              </a:rPr>
              <a:t>Generating ideas</a:t>
            </a:r>
          </a:p>
          <a:p>
            <a:pPr marL="800100" lvl="1" indent="-342900" defTabSz="914400">
              <a:spcBef>
                <a:spcPts val="0"/>
              </a:spcBef>
              <a:buFont typeface="Arial" panose="020B0604020202020204" pitchFamily="34" charset="0"/>
              <a:buChar char="•"/>
            </a:pPr>
            <a:endParaRPr lang="en-US" sz="4400" dirty="0">
              <a:solidFill>
                <a:schemeClr val="accent1">
                  <a:lumMod val="50000"/>
                </a:schemeClr>
              </a:solidFill>
              <a:latin typeface="Arial" panose="020B0604020202020204" pitchFamily="34" charset="0"/>
              <a:ea typeface="Arial" charset="0"/>
              <a:cs typeface="Arial" panose="020B0604020202020204" pitchFamily="34" charset="0"/>
            </a:endParaRPr>
          </a:p>
          <a:p>
            <a:pPr marL="342900" indent="-342900" defTabSz="914400">
              <a:spcBef>
                <a:spcPts val="0"/>
              </a:spcBef>
              <a:buFont typeface="Arial" panose="020B0604020202020204" pitchFamily="34" charset="0"/>
              <a:buChar char="•"/>
            </a:pPr>
            <a:r>
              <a:rPr lang="en-US" sz="4400" dirty="0">
                <a:solidFill>
                  <a:schemeClr val="accent1">
                    <a:lumMod val="50000"/>
                  </a:schemeClr>
                </a:solidFill>
                <a:latin typeface="Arial" panose="020B0604020202020204" pitchFamily="34" charset="0"/>
                <a:ea typeface="Arial" charset="0"/>
                <a:cs typeface="Arial" panose="020B0604020202020204" pitchFamily="34" charset="0"/>
              </a:rPr>
              <a:t>Round 2 – Secret Topic</a:t>
            </a:r>
          </a:p>
          <a:p>
            <a:pPr marL="800100" lvl="1" indent="-342900" defTabSz="914400">
              <a:spcBef>
                <a:spcPts val="0"/>
              </a:spcBef>
              <a:buFont typeface="Arial" panose="020B0604020202020204" pitchFamily="34" charset="0"/>
              <a:buChar char="•"/>
            </a:pPr>
            <a:r>
              <a:rPr lang="en-US" sz="4400" dirty="0">
                <a:solidFill>
                  <a:schemeClr val="accent1">
                    <a:lumMod val="50000"/>
                  </a:schemeClr>
                </a:solidFill>
                <a:latin typeface="Arial" panose="020B0604020202020204" pitchFamily="34" charset="0"/>
                <a:ea typeface="Arial" charset="0"/>
                <a:cs typeface="Arial" panose="020B0604020202020204" pitchFamily="34" charset="0"/>
              </a:rPr>
              <a:t>20 minutes to prepare a 5 minute presentation</a:t>
            </a:r>
          </a:p>
          <a:p>
            <a:pPr lvl="1" defTabSz="914400">
              <a:spcBef>
                <a:spcPts val="0"/>
              </a:spcBef>
            </a:pPr>
            <a:endParaRPr lang="en-US" sz="3500" dirty="0">
              <a:solidFill>
                <a:schemeClr val="accent1">
                  <a:lumMod val="50000"/>
                </a:schemeClr>
              </a:solidFill>
              <a:latin typeface="Arial" charset="0"/>
              <a:ea typeface="Arial" charset="0"/>
              <a:cs typeface="Arial" charset="0"/>
            </a:endParaRPr>
          </a:p>
          <a:p>
            <a:pPr marL="800100" lvl="1" indent="-342900" defTabSz="914400">
              <a:spcBef>
                <a:spcPts val="0"/>
              </a:spcBef>
              <a:buFont typeface="Arial" panose="020B0604020202020204" pitchFamily="34" charset="0"/>
              <a:buChar char="•"/>
            </a:pPr>
            <a:endParaRPr lang="en-US" sz="3500" dirty="0">
              <a:solidFill>
                <a:schemeClr val="accent1">
                  <a:lumMod val="50000"/>
                </a:schemeClr>
              </a:solidFill>
              <a:latin typeface="Arial" panose="020B0604020202020204" pitchFamily="34" charset="0"/>
              <a:ea typeface="Arial" charset="0"/>
              <a:cs typeface="Arial" panose="020B0604020202020204" pitchFamily="34" charset="0"/>
            </a:endParaRPr>
          </a:p>
          <a:p>
            <a:pPr marL="342900" indent="-342900" defTabSz="914400">
              <a:spcBef>
                <a:spcPts val="0"/>
              </a:spcBef>
            </a:pPr>
            <a:endParaRPr lang="en-US" sz="3200" b="1" dirty="0">
              <a:solidFill>
                <a:schemeClr val="accent1">
                  <a:lumMod val="50000"/>
                </a:schemeClr>
              </a:solidFill>
              <a:latin typeface="Arial" charset="0"/>
              <a:ea typeface="Arial" charset="0"/>
              <a:cs typeface="Arial" charset="0"/>
            </a:endParaRPr>
          </a:p>
          <a:p>
            <a:pPr marL="342900" marR="0" lvl="0" indent="-342900" defTabSz="914400" eaLnBrk="1" fontAlgn="auto" latinLnBrk="0" hangingPunct="1">
              <a:lnSpc>
                <a:spcPct val="100000"/>
              </a:lnSpc>
              <a:spcBef>
                <a:spcPts val="0"/>
              </a:spcBef>
              <a:spcAft>
                <a:spcPts val="0"/>
              </a:spcAft>
              <a:buClrTx/>
              <a:buSzTx/>
              <a:buFont typeface="Arial" charset="0"/>
              <a:buNone/>
              <a:tabLst/>
              <a:defRPr/>
            </a:pPr>
            <a:endParaRPr lang="en-US" sz="2400" dirty="0"/>
          </a:p>
        </p:txBody>
      </p:sp>
    </p:spTree>
    <p:extLst>
      <p:ext uri="{BB962C8B-B14F-4D97-AF65-F5344CB8AC3E}">
        <p14:creationId xmlns:p14="http://schemas.microsoft.com/office/powerpoint/2010/main" val="3331730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96A61-2DF5-4760-B22B-99EEE1690281}"/>
              </a:ext>
            </a:extLst>
          </p:cNvPr>
          <p:cNvSpPr>
            <a:spLocks noGrp="1"/>
          </p:cNvSpPr>
          <p:nvPr>
            <p:ph type="ctrTitle"/>
          </p:nvPr>
        </p:nvSpPr>
        <p:spPr>
          <a:xfrm>
            <a:off x="0" y="246143"/>
            <a:ext cx="7272471" cy="623963"/>
          </a:xfrm>
        </p:spPr>
        <p:txBody>
          <a:bodyPr/>
          <a:lstStyle/>
          <a:p>
            <a:r>
              <a:rPr lang="en-US" sz="3600" dirty="0"/>
              <a:t>All Middle School Events</a:t>
            </a:r>
          </a:p>
        </p:txBody>
      </p:sp>
      <p:sp>
        <p:nvSpPr>
          <p:cNvPr id="3" name="Subtitle 2">
            <a:extLst>
              <a:ext uri="{FF2B5EF4-FFF2-40B4-BE49-F238E27FC236}">
                <a16:creationId xmlns:a16="http://schemas.microsoft.com/office/drawing/2014/main" id="{EF895EB2-F183-4103-8F67-45B64503C31D}"/>
              </a:ext>
            </a:extLst>
          </p:cNvPr>
          <p:cNvSpPr>
            <a:spLocks noGrp="1"/>
          </p:cNvSpPr>
          <p:nvPr>
            <p:ph type="subTitle" idx="1"/>
          </p:nvPr>
        </p:nvSpPr>
        <p:spPr>
          <a:xfrm>
            <a:off x="957130" y="1106400"/>
            <a:ext cx="3751604" cy="3952709"/>
          </a:xfrm>
        </p:spPr>
        <p:txBody>
          <a:bodyPr>
            <a:normAutofit fontScale="92500" lnSpcReduction="10000"/>
          </a:bodyPr>
          <a:lstStyle/>
          <a:p>
            <a:pPr marL="285750" indent="-285750">
              <a:buFont typeface="Arial" panose="020B0604020202020204" pitchFamily="34" charset="0"/>
              <a:buChar char="•"/>
            </a:pPr>
            <a:r>
              <a:rPr lang="en-US" dirty="0"/>
              <a:t>Foundations of Medical Terminology </a:t>
            </a:r>
          </a:p>
          <a:p>
            <a:pPr marL="285750" indent="-285750">
              <a:buFont typeface="Arial" panose="020B0604020202020204" pitchFamily="34" charset="0"/>
              <a:buChar char="•"/>
            </a:pPr>
            <a:r>
              <a:rPr lang="en-US" dirty="0"/>
              <a:t>Medical Reading </a:t>
            </a:r>
          </a:p>
          <a:p>
            <a:pPr marL="285750" indent="-285750">
              <a:buFont typeface="Arial" panose="020B0604020202020204" pitchFamily="34" charset="0"/>
              <a:buChar char="•"/>
            </a:pPr>
            <a:r>
              <a:rPr lang="en-US" dirty="0"/>
              <a:t>Health Career Exploration </a:t>
            </a:r>
          </a:p>
          <a:p>
            <a:pPr marL="285750" indent="-285750">
              <a:buFont typeface="Arial" panose="020B0604020202020204" pitchFamily="34" charset="0"/>
              <a:buChar char="•"/>
            </a:pPr>
            <a:r>
              <a:rPr lang="en-US" dirty="0"/>
              <a:t>Nutrition </a:t>
            </a:r>
          </a:p>
          <a:p>
            <a:pPr marL="285750" indent="-285750">
              <a:buFont typeface="Arial" panose="020B0604020202020204" pitchFamily="34" charset="0"/>
              <a:buChar char="•"/>
            </a:pPr>
            <a:r>
              <a:rPr lang="en-US" dirty="0"/>
              <a:t>Math for Health Careers </a:t>
            </a:r>
          </a:p>
          <a:p>
            <a:endParaRPr lang="en-US" dirty="0"/>
          </a:p>
          <a:p>
            <a:pPr marL="285750" indent="-285750">
              <a:buFont typeface="Arial" panose="020B0604020202020204" pitchFamily="34" charset="0"/>
              <a:buChar char="•"/>
            </a:pPr>
            <a:r>
              <a:rPr lang="en-US" dirty="0"/>
              <a:t>Life Threatening Situations </a:t>
            </a:r>
          </a:p>
          <a:p>
            <a:pPr marL="285750" indent="-285750">
              <a:buFont typeface="Arial" panose="020B0604020202020204" pitchFamily="34" charset="0"/>
              <a:buChar char="•"/>
            </a:pPr>
            <a:r>
              <a:rPr lang="en-US" dirty="0"/>
              <a:t>Public Health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Health Careers Preparations </a:t>
            </a:r>
          </a:p>
          <a:p>
            <a:pPr marL="285750" indent="-285750">
              <a:buFont typeface="Arial" panose="020B0604020202020204" pitchFamily="34" charset="0"/>
              <a:buChar char="•"/>
            </a:pPr>
            <a:r>
              <a:rPr lang="en-US" dirty="0"/>
              <a:t>Extemporaneous Health Poster </a:t>
            </a:r>
          </a:p>
          <a:p>
            <a:pPr marL="285750" indent="-285750">
              <a:buFont typeface="Arial" panose="020B0604020202020204" pitchFamily="34" charset="0"/>
              <a:buChar char="•"/>
            </a:pPr>
            <a:r>
              <a:rPr lang="en-US" dirty="0"/>
              <a:t>Healthy Lifestyles </a:t>
            </a:r>
          </a:p>
          <a:p>
            <a:pPr marL="285750" indent="-285750">
              <a:buFont typeface="Arial" panose="020B0604020202020204" pitchFamily="34" charset="0"/>
              <a:buChar char="•"/>
            </a:pPr>
            <a:r>
              <a:rPr lang="en-US" dirty="0"/>
              <a:t>Prepared Speaking </a:t>
            </a:r>
          </a:p>
          <a:p>
            <a:pPr marL="285750" indent="-285750">
              <a:buFont typeface="Arial" panose="020B0604020202020204" pitchFamily="34" charset="0"/>
              <a:buChar char="•"/>
            </a:pPr>
            <a:r>
              <a:rPr lang="en-US" dirty="0"/>
              <a:t>Speaking Skills </a:t>
            </a:r>
          </a:p>
          <a:p>
            <a:endParaRPr lang="en-US" dirty="0"/>
          </a:p>
          <a:p>
            <a:endParaRPr lang="en-US" dirty="0"/>
          </a:p>
          <a:p>
            <a:endParaRPr lang="en-US" dirty="0"/>
          </a:p>
        </p:txBody>
      </p:sp>
      <p:sp>
        <p:nvSpPr>
          <p:cNvPr id="4" name="TextBox 3">
            <a:extLst>
              <a:ext uri="{FF2B5EF4-FFF2-40B4-BE49-F238E27FC236}">
                <a16:creationId xmlns:a16="http://schemas.microsoft.com/office/drawing/2014/main" id="{E3CA6821-32C4-4D5C-A04F-E4C0392E8B3C}"/>
              </a:ext>
            </a:extLst>
          </p:cNvPr>
          <p:cNvSpPr txBox="1"/>
          <p:nvPr/>
        </p:nvSpPr>
        <p:spPr>
          <a:xfrm>
            <a:off x="4905286" y="1179320"/>
            <a:ext cx="3982340" cy="2339102"/>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800000"/>
                </a:solidFill>
                <a:latin typeface="PT Sans"/>
              </a:rPr>
              <a:t>Exploring Medical innovations </a:t>
            </a:r>
          </a:p>
          <a:p>
            <a:pPr marL="285750" indent="-285750">
              <a:buFont typeface="Arial" panose="020B0604020202020204" pitchFamily="34" charset="0"/>
              <a:buChar char="•"/>
            </a:pPr>
            <a:r>
              <a:rPr lang="en-US" sz="1600" dirty="0">
                <a:solidFill>
                  <a:srgbClr val="800000"/>
                </a:solidFill>
                <a:latin typeface="PT Sans"/>
              </a:rPr>
              <a:t>Dynamic Decisions </a:t>
            </a:r>
          </a:p>
          <a:p>
            <a:pPr marL="285750" indent="-285750">
              <a:buFont typeface="Arial" panose="020B0604020202020204" pitchFamily="34" charset="0"/>
              <a:buChar char="•"/>
            </a:pPr>
            <a:r>
              <a:rPr lang="en-US" sz="1600" dirty="0">
                <a:solidFill>
                  <a:srgbClr val="800000"/>
                </a:solidFill>
                <a:latin typeface="PT Sans"/>
              </a:rPr>
              <a:t>Health Career Display </a:t>
            </a:r>
          </a:p>
          <a:p>
            <a:pPr marL="285750" indent="-285750">
              <a:buFont typeface="Arial" panose="020B0604020202020204" pitchFamily="34" charset="0"/>
              <a:buChar char="•"/>
            </a:pPr>
            <a:r>
              <a:rPr lang="en-US" sz="1600" dirty="0">
                <a:solidFill>
                  <a:srgbClr val="800000"/>
                </a:solidFill>
                <a:latin typeface="PT Sans"/>
              </a:rPr>
              <a:t>Health Education </a:t>
            </a:r>
          </a:p>
          <a:p>
            <a:pPr marL="285750" indent="-285750">
              <a:buFont typeface="Arial" panose="020B0604020202020204" pitchFamily="34" charset="0"/>
              <a:buChar char="•"/>
            </a:pPr>
            <a:endParaRPr lang="en-US" sz="1600" dirty="0">
              <a:solidFill>
                <a:srgbClr val="800000"/>
              </a:solidFill>
              <a:latin typeface="PT Sans"/>
            </a:endParaRPr>
          </a:p>
          <a:p>
            <a:pPr marL="285750" indent="-285750">
              <a:buFont typeface="Arial" panose="020B0604020202020204" pitchFamily="34" charset="0"/>
              <a:buChar char="•"/>
            </a:pPr>
            <a:r>
              <a:rPr lang="en-US" sz="1600" dirty="0">
                <a:solidFill>
                  <a:srgbClr val="800000"/>
                </a:solidFill>
                <a:latin typeface="PT Sans"/>
              </a:rPr>
              <a:t>Barbara James Service Award </a:t>
            </a:r>
          </a:p>
          <a:p>
            <a:pPr marL="285750" indent="-285750">
              <a:buFont typeface="Arial" panose="020B0604020202020204" pitchFamily="34" charset="0"/>
              <a:buChar char="•"/>
            </a:pPr>
            <a:r>
              <a:rPr lang="en-US" sz="1600" dirty="0">
                <a:solidFill>
                  <a:srgbClr val="800000"/>
                </a:solidFill>
                <a:latin typeface="PT Sans"/>
              </a:rPr>
              <a:t>HOSA Happenings </a:t>
            </a:r>
          </a:p>
          <a:p>
            <a:pPr marL="285750" indent="-285750">
              <a:buFont typeface="Arial" panose="020B0604020202020204" pitchFamily="34" charset="0"/>
              <a:buChar char="•"/>
            </a:pPr>
            <a:r>
              <a:rPr lang="en-US" sz="1600" dirty="0">
                <a:solidFill>
                  <a:srgbClr val="800000"/>
                </a:solidFill>
                <a:latin typeface="PT Sans"/>
              </a:rPr>
              <a:t>HOSA Service Project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11967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charset="0"/>
                <a:ea typeface="Arial" charset="0"/>
                <a:cs typeface="Arial" charset="0"/>
              </a:rPr>
              <a:t>CE Updates</a:t>
            </a:r>
          </a:p>
        </p:txBody>
      </p:sp>
      <p:sp>
        <p:nvSpPr>
          <p:cNvPr id="3" name="Content Placeholder 2"/>
          <p:cNvSpPr>
            <a:spLocks noGrp="1"/>
          </p:cNvSpPr>
          <p:nvPr>
            <p:ph sz="half" idx="1"/>
          </p:nvPr>
        </p:nvSpPr>
        <p:spPr>
          <a:xfrm>
            <a:off x="457199" y="1379594"/>
            <a:ext cx="7557911" cy="3394075"/>
          </a:xfrm>
        </p:spPr>
        <p:txBody>
          <a:bodyPr/>
          <a:lstStyle/>
          <a:p>
            <a:pPr marL="0" indent="0">
              <a:buNone/>
            </a:pPr>
            <a:r>
              <a:rPr lang="en-US" sz="3600" dirty="0">
                <a:solidFill>
                  <a:schemeClr val="accent2">
                    <a:lumMod val="60000"/>
                    <a:lumOff val="40000"/>
                  </a:schemeClr>
                </a:solidFill>
                <a:latin typeface="Arial" charset="0"/>
                <a:ea typeface="Arial" charset="0"/>
                <a:cs typeface="Arial" charset="0"/>
              </a:rPr>
              <a:t>HEALTH SCIENCE &amp; RECOGNITION      							  EVENTS</a:t>
            </a:r>
          </a:p>
          <a:p>
            <a:endParaRPr lang="en-US" dirty="0"/>
          </a:p>
        </p:txBody>
      </p:sp>
    </p:spTree>
    <p:extLst>
      <p:ext uri="{BB962C8B-B14F-4D97-AF65-F5344CB8AC3E}">
        <p14:creationId xmlns:p14="http://schemas.microsoft.com/office/powerpoint/2010/main" val="3620013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charset="0"/>
                <a:ea typeface="Arial" charset="0"/>
                <a:cs typeface="Arial" charset="0"/>
              </a:rPr>
              <a:t>HOSA Happenings</a:t>
            </a:r>
          </a:p>
        </p:txBody>
      </p:sp>
      <p:sp>
        <p:nvSpPr>
          <p:cNvPr id="3" name="Content Placeholder 2"/>
          <p:cNvSpPr>
            <a:spLocks noGrp="1"/>
          </p:cNvSpPr>
          <p:nvPr>
            <p:ph idx="1"/>
          </p:nvPr>
        </p:nvSpPr>
        <p:spPr/>
        <p:txBody>
          <a:bodyPr/>
          <a:lstStyle/>
          <a:p>
            <a:pPr defTabSz="914400">
              <a:spcBef>
                <a:spcPts val="0"/>
              </a:spcBef>
              <a:buSzTx/>
              <a:defRPr/>
            </a:pPr>
            <a:r>
              <a:rPr lang="en-US" dirty="0">
                <a:latin typeface="Arial" charset="0"/>
                <a:ea typeface="Arial" charset="0"/>
                <a:cs typeface="Arial" charset="0"/>
              </a:rPr>
              <a:t>Current = only newsletter &amp; websites </a:t>
            </a:r>
          </a:p>
          <a:p>
            <a:pPr defTabSz="914400">
              <a:spcBef>
                <a:spcPts val="0"/>
              </a:spcBef>
              <a:buSzTx/>
              <a:defRPr/>
            </a:pPr>
            <a:r>
              <a:rPr lang="en-US" dirty="0">
                <a:latin typeface="Arial" charset="0"/>
                <a:ea typeface="Arial" charset="0"/>
                <a:cs typeface="Arial" charset="0"/>
              </a:rPr>
              <a:t>New = allow other platforms can include social media, blogs, etc</a:t>
            </a:r>
          </a:p>
        </p:txBody>
      </p:sp>
    </p:spTree>
    <p:extLst>
      <p:ext uri="{BB962C8B-B14F-4D97-AF65-F5344CB8AC3E}">
        <p14:creationId xmlns:p14="http://schemas.microsoft.com/office/powerpoint/2010/main" val="309635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5FCF-42F1-4DDA-9144-8772DF684AC5}"/>
              </a:ext>
            </a:extLst>
          </p:cNvPr>
          <p:cNvSpPr>
            <a:spLocks noGrp="1"/>
          </p:cNvSpPr>
          <p:nvPr>
            <p:ph type="ctrTitle"/>
          </p:nvPr>
        </p:nvSpPr>
        <p:spPr>
          <a:xfrm>
            <a:off x="138545" y="246143"/>
            <a:ext cx="7499928" cy="623963"/>
          </a:xfrm>
        </p:spPr>
        <p:txBody>
          <a:bodyPr/>
          <a:lstStyle/>
          <a:p>
            <a:r>
              <a:rPr lang="en-US" sz="4000" dirty="0"/>
              <a:t>Executive Council </a:t>
            </a:r>
            <a:r>
              <a:rPr lang="en-US" dirty="0"/>
              <a:t>Officer </a:t>
            </a:r>
          </a:p>
        </p:txBody>
      </p:sp>
      <p:pic>
        <p:nvPicPr>
          <p:cNvPr id="6" name="Picture 2" descr="http://www.hosa.org/sites/default/files/u3/Hebah%20Web.jpg">
            <a:extLst>
              <a:ext uri="{FF2B5EF4-FFF2-40B4-BE49-F238E27FC236}">
                <a16:creationId xmlns:a16="http://schemas.microsoft.com/office/drawing/2014/main" id="{AE37C0FC-6439-449C-8CD0-2324CB06E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751" y="1176256"/>
            <a:ext cx="3092717" cy="38688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BF62BBC-D28C-4DC4-A67B-C1D05141BD20}"/>
              </a:ext>
            </a:extLst>
          </p:cNvPr>
          <p:cNvSpPr txBox="1"/>
          <p:nvPr/>
        </p:nvSpPr>
        <p:spPr>
          <a:xfrm>
            <a:off x="5412509" y="1487055"/>
            <a:ext cx="2946400" cy="1569660"/>
          </a:xfrm>
          <a:prstGeom prst="rect">
            <a:avLst/>
          </a:prstGeom>
          <a:noFill/>
        </p:spPr>
        <p:txBody>
          <a:bodyPr wrap="square" rtlCol="0">
            <a:spAutoFit/>
          </a:bodyPr>
          <a:lstStyle/>
          <a:p>
            <a:r>
              <a:rPr lang="en-US" sz="3200" b="1" dirty="0" err="1"/>
              <a:t>Hebah</a:t>
            </a:r>
            <a:r>
              <a:rPr lang="en-US" sz="3200" b="1" dirty="0"/>
              <a:t> Tanveer</a:t>
            </a:r>
            <a:br>
              <a:rPr lang="en-US" sz="3200" b="1" dirty="0"/>
            </a:br>
            <a:r>
              <a:rPr lang="en-US" sz="3200" b="1" dirty="0"/>
              <a:t>Western Region Vice President</a:t>
            </a:r>
          </a:p>
        </p:txBody>
      </p:sp>
    </p:spTree>
    <p:extLst>
      <p:ext uri="{BB962C8B-B14F-4D97-AF65-F5344CB8AC3E}">
        <p14:creationId xmlns:p14="http://schemas.microsoft.com/office/powerpoint/2010/main" val="1418939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panose="020B0604020202020204" pitchFamily="34" charset="0"/>
                <a:cs typeface="Arial" panose="020B0604020202020204" pitchFamily="34" charset="0"/>
              </a:rPr>
              <a:t>MRC Volunteer Recognition</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This event is being retired.</a:t>
            </a:r>
          </a:p>
          <a:p>
            <a:r>
              <a:rPr lang="en-US" dirty="0">
                <a:latin typeface="Arial" panose="020B0604020202020204" pitchFamily="34" charset="0"/>
                <a:cs typeface="Arial" panose="020B0604020202020204" pitchFamily="34" charset="0"/>
              </a:rPr>
              <a:t>Members may use volunteer hours with MRC toward BJSA when applicable.</a:t>
            </a:r>
          </a:p>
        </p:txBody>
      </p:sp>
    </p:spTree>
    <p:extLst>
      <p:ext uri="{BB962C8B-B14F-4D97-AF65-F5344CB8AC3E}">
        <p14:creationId xmlns:p14="http://schemas.microsoft.com/office/powerpoint/2010/main" val="17031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charset="0"/>
                <a:ea typeface="Arial" charset="0"/>
                <a:cs typeface="Arial" charset="0"/>
              </a:rPr>
              <a:t>Outstanding HOSA Chapter</a:t>
            </a:r>
          </a:p>
        </p:txBody>
      </p:sp>
      <p:sp>
        <p:nvSpPr>
          <p:cNvPr id="3" name="Content Placeholder 2"/>
          <p:cNvSpPr>
            <a:spLocks noGrp="1"/>
          </p:cNvSpPr>
          <p:nvPr>
            <p:ph idx="1"/>
          </p:nvPr>
        </p:nvSpPr>
        <p:spPr/>
        <p:txBody>
          <a:bodyPr/>
          <a:lstStyle/>
          <a:p>
            <a:r>
              <a:rPr lang="en-US" dirty="0">
                <a:latin typeface="Arial" charset="0"/>
                <a:ea typeface="Arial" charset="0"/>
                <a:cs typeface="Arial" charset="0"/>
              </a:rPr>
              <a:t>The event is being retired</a:t>
            </a:r>
          </a:p>
        </p:txBody>
      </p:sp>
    </p:spTree>
    <p:extLst>
      <p:ext uri="{BB962C8B-B14F-4D97-AF65-F5344CB8AC3E}">
        <p14:creationId xmlns:p14="http://schemas.microsoft.com/office/powerpoint/2010/main" val="1738092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charset="0"/>
                <a:ea typeface="Arial" charset="0"/>
                <a:cs typeface="Arial" charset="0"/>
              </a:rPr>
              <a:t>NEW Recognition</a:t>
            </a:r>
          </a:p>
        </p:txBody>
      </p:sp>
      <p:sp>
        <p:nvSpPr>
          <p:cNvPr id="3" name="Content Placeholder 2"/>
          <p:cNvSpPr>
            <a:spLocks noGrp="1"/>
          </p:cNvSpPr>
          <p:nvPr>
            <p:ph idx="1"/>
          </p:nvPr>
        </p:nvSpPr>
        <p:spPr/>
        <p:txBody>
          <a:bodyPr/>
          <a:lstStyle/>
          <a:p>
            <a:r>
              <a:rPr lang="en-US" dirty="0">
                <a:latin typeface="Arial" charset="0"/>
                <a:ea typeface="Arial" charset="0"/>
                <a:cs typeface="Arial" charset="0"/>
              </a:rPr>
              <a:t>NEW Recognition event for Voting Delegates</a:t>
            </a:r>
          </a:p>
          <a:p>
            <a:r>
              <a:rPr lang="en-US" dirty="0">
                <a:latin typeface="Arial" charset="0"/>
                <a:ea typeface="Arial" charset="0"/>
                <a:cs typeface="Arial" charset="0"/>
              </a:rPr>
              <a:t>Students will be taking a voting delegate test at state conference. </a:t>
            </a:r>
          </a:p>
          <a:p>
            <a:r>
              <a:rPr lang="en-US" dirty="0">
                <a:latin typeface="Arial" charset="0"/>
                <a:ea typeface="Arial" charset="0"/>
                <a:cs typeface="Arial" charset="0"/>
              </a:rPr>
              <a:t> Top 19 Secondary Students and 2 Post Secondary Students will be chosen to represent Texas as a voting delegate at ILC. </a:t>
            </a:r>
          </a:p>
        </p:txBody>
      </p:sp>
    </p:spTree>
    <p:extLst>
      <p:ext uri="{BB962C8B-B14F-4D97-AF65-F5344CB8AC3E}">
        <p14:creationId xmlns:p14="http://schemas.microsoft.com/office/powerpoint/2010/main" val="2054061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393" y="129309"/>
            <a:ext cx="6024186" cy="1340007"/>
          </a:xfrm>
        </p:spPr>
        <p:txBody>
          <a:bodyPr/>
          <a:lstStyle/>
          <a:p>
            <a:r>
              <a:rPr lang="en-US" sz="3600" dirty="0">
                <a:latin typeface="Arial" charset="0"/>
                <a:ea typeface="Arial" charset="0"/>
                <a:cs typeface="Arial" charset="0"/>
              </a:rPr>
              <a:t>KT Transcultural healthcare</a:t>
            </a:r>
          </a:p>
        </p:txBody>
      </p:sp>
      <p:sp>
        <p:nvSpPr>
          <p:cNvPr id="3" name="Content Placeholder 2"/>
          <p:cNvSpPr>
            <a:spLocks noGrp="1"/>
          </p:cNvSpPr>
          <p:nvPr>
            <p:ph idx="1"/>
          </p:nvPr>
        </p:nvSpPr>
        <p:spPr/>
        <p:txBody>
          <a:bodyPr/>
          <a:lstStyle/>
          <a:p>
            <a:r>
              <a:rPr lang="en-US" dirty="0">
                <a:latin typeface="Arial" charset="0"/>
                <a:ea typeface="Arial" charset="0"/>
                <a:cs typeface="Arial" charset="0"/>
              </a:rPr>
              <a:t>Name change to KT Cultural Diversity &amp; Disparities in Healthcare</a:t>
            </a:r>
          </a:p>
          <a:p>
            <a:r>
              <a:rPr lang="en-US" dirty="0">
                <a:latin typeface="Arial" charset="0"/>
                <a:ea typeface="Arial" charset="0"/>
                <a:cs typeface="Arial" charset="0"/>
              </a:rPr>
              <a:t>Purnell text has been deleted</a:t>
            </a:r>
          </a:p>
          <a:p>
            <a:pPr lvl="1"/>
            <a:r>
              <a:rPr lang="x-none" u="sng">
                <a:hlinkClick r:id="rId3"/>
              </a:rPr>
              <a:t>Purnell, Larry. Transcultural Health Care: A Culturally Competent Approach, FA Davis. </a:t>
            </a:r>
            <a:endParaRPr lang="en-US" dirty="0">
              <a:latin typeface="Arial" charset="0"/>
              <a:ea typeface="Arial" charset="0"/>
              <a:cs typeface="Arial" charset="0"/>
            </a:endParaRPr>
          </a:p>
          <a:p>
            <a:pPr lvl="0"/>
            <a:r>
              <a:rPr lang="en-US" dirty="0">
                <a:latin typeface="Arial" charset="0"/>
                <a:ea typeface="Arial" charset="0"/>
                <a:cs typeface="Arial" charset="0"/>
              </a:rPr>
              <a:t>Websites resources added:  </a:t>
            </a:r>
          </a:p>
          <a:p>
            <a:pPr lvl="0"/>
            <a:r>
              <a:rPr lang="en-US" sz="2400" u="sng" dirty="0">
                <a:latin typeface="Arial" charset="0"/>
                <a:ea typeface="Arial" charset="0"/>
                <a:cs typeface="Arial" charset="0"/>
                <a:hlinkClick r:id="rId4"/>
              </a:rPr>
              <a:t>https://medlineplus.gov/healthdisparities.html</a:t>
            </a:r>
            <a:r>
              <a:rPr lang="en-US" sz="2400" u="sng" dirty="0">
                <a:latin typeface="Arial" charset="0"/>
                <a:ea typeface="Arial" charset="0"/>
                <a:cs typeface="Arial" charset="0"/>
              </a:rPr>
              <a:t> </a:t>
            </a:r>
            <a:r>
              <a:rPr lang="en-US" sz="2400" dirty="0">
                <a:latin typeface="Arial" charset="0"/>
                <a:ea typeface="Arial" charset="0"/>
                <a:cs typeface="Arial" charset="0"/>
              </a:rPr>
              <a:t> </a:t>
            </a:r>
          </a:p>
          <a:p>
            <a:pPr lvl="0"/>
            <a:r>
              <a:rPr lang="en-US" sz="2400" u="sng" dirty="0">
                <a:latin typeface="Arial" charset="0"/>
                <a:ea typeface="Arial" charset="0"/>
                <a:cs typeface="Arial" charset="0"/>
                <a:hlinkClick r:id="rId5"/>
              </a:rPr>
              <a:t>https://www.cdc.gov/minorityhealth/chdir/index.html</a:t>
            </a:r>
            <a:r>
              <a:rPr lang="en-US" sz="2400" u="sng" dirty="0">
                <a:latin typeface="Arial" charset="0"/>
                <a:ea typeface="Arial" charset="0"/>
                <a:cs typeface="Arial" charset="0"/>
              </a:rPr>
              <a:t> </a:t>
            </a:r>
            <a:endParaRPr lang="en-US" sz="2400" dirty="0">
              <a:latin typeface="Arial" charset="0"/>
              <a:ea typeface="Arial" charset="0"/>
              <a:cs typeface="Arial" charset="0"/>
            </a:endParaRPr>
          </a:p>
          <a:p>
            <a:endParaRPr lang="en-US" dirty="0">
              <a:latin typeface="Arial" charset="0"/>
              <a:ea typeface="Arial" charset="0"/>
              <a:cs typeface="Arial" charset="0"/>
            </a:endParaRPr>
          </a:p>
        </p:txBody>
      </p:sp>
    </p:spTree>
    <p:extLst>
      <p:ext uri="{BB962C8B-B14F-4D97-AF65-F5344CB8AC3E}">
        <p14:creationId xmlns:p14="http://schemas.microsoft.com/office/powerpoint/2010/main" val="499870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393" y="284104"/>
            <a:ext cx="6024186" cy="857250"/>
          </a:xfrm>
        </p:spPr>
        <p:txBody>
          <a:bodyPr/>
          <a:lstStyle/>
          <a:p>
            <a:r>
              <a:rPr lang="en-US" dirty="0">
                <a:latin typeface="Arial" panose="020B0604020202020204" pitchFamily="34" charset="0"/>
                <a:cs typeface="Arial" panose="020B0604020202020204" pitchFamily="34" charset="0"/>
              </a:rPr>
              <a:t>Dental Terminology</a:t>
            </a:r>
          </a:p>
        </p:txBody>
      </p:sp>
      <p:sp>
        <p:nvSpPr>
          <p:cNvPr id="3" name="Content Placeholder 2"/>
          <p:cNvSpPr>
            <a:spLocks noGrp="1"/>
          </p:cNvSpPr>
          <p:nvPr>
            <p:ph idx="1"/>
          </p:nvPr>
        </p:nvSpPr>
        <p:spPr/>
        <p:txBody>
          <a:bodyPr/>
          <a:lstStyle/>
          <a:p>
            <a:r>
              <a:rPr lang="en-US" sz="2400" dirty="0">
                <a:latin typeface="Arial" panose="020B0604020202020204" pitchFamily="34" charset="0"/>
                <a:cs typeface="Arial" panose="020B0604020202020204" pitchFamily="34" charset="0"/>
              </a:rPr>
              <a:t>Mosby Dental Dictionary has been removed as a resource</a:t>
            </a:r>
          </a:p>
        </p:txBody>
      </p:sp>
    </p:spTree>
    <p:extLst>
      <p:ext uri="{BB962C8B-B14F-4D97-AF65-F5344CB8AC3E}">
        <p14:creationId xmlns:p14="http://schemas.microsoft.com/office/powerpoint/2010/main" val="135595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charset="0"/>
                <a:ea typeface="Arial" charset="0"/>
                <a:cs typeface="Arial" charset="0"/>
              </a:rPr>
              <a:t>CE Updates</a:t>
            </a:r>
          </a:p>
        </p:txBody>
      </p:sp>
      <p:sp>
        <p:nvSpPr>
          <p:cNvPr id="3" name="Content Placeholder 2"/>
          <p:cNvSpPr>
            <a:spLocks noGrp="1"/>
          </p:cNvSpPr>
          <p:nvPr>
            <p:ph sz="half" idx="1"/>
          </p:nvPr>
        </p:nvSpPr>
        <p:spPr/>
        <p:txBody>
          <a:bodyPr/>
          <a:lstStyle/>
          <a:p>
            <a:pPr marL="0" indent="0">
              <a:buNone/>
            </a:pPr>
            <a:r>
              <a:rPr lang="en-US" sz="3600" dirty="0">
                <a:solidFill>
                  <a:schemeClr val="accent2">
                    <a:lumMod val="60000"/>
                    <a:lumOff val="40000"/>
                  </a:schemeClr>
                </a:solidFill>
                <a:latin typeface="Arial" charset="0"/>
                <a:ea typeface="Arial" charset="0"/>
                <a:cs typeface="Arial" charset="0"/>
              </a:rPr>
              <a:t>HEALTH       PROFESSIONS</a:t>
            </a:r>
          </a:p>
          <a:p>
            <a:pPr marL="0" indent="0">
              <a:buNone/>
            </a:pPr>
            <a:r>
              <a:rPr lang="en-US" sz="3600" dirty="0">
                <a:solidFill>
                  <a:schemeClr val="accent2">
                    <a:lumMod val="60000"/>
                    <a:lumOff val="40000"/>
                  </a:schemeClr>
                </a:solidFill>
                <a:latin typeface="Arial" charset="0"/>
                <a:ea typeface="Arial" charset="0"/>
                <a:cs typeface="Arial" charset="0"/>
              </a:rPr>
              <a:t>EVENTS</a:t>
            </a:r>
            <a:r>
              <a:rPr lang="en-US" sz="3600" b="1" dirty="0">
                <a:solidFill>
                  <a:schemeClr val="accent1">
                    <a:lumMod val="50000"/>
                  </a:schemeClr>
                </a:solidFill>
                <a:latin typeface="Arial" charset="0"/>
                <a:ea typeface="Arial" charset="0"/>
                <a:cs typeface="Arial" charset="0"/>
              </a:rPr>
              <a:t>	</a:t>
            </a:r>
            <a:r>
              <a:rPr lang="en-US" sz="2400" b="1" dirty="0">
                <a:solidFill>
                  <a:schemeClr val="accent1">
                    <a:lumMod val="50000"/>
                  </a:schemeClr>
                </a:solidFill>
                <a:latin typeface="Arial" charset="0"/>
                <a:ea typeface="Arial" charset="0"/>
                <a:cs typeface="Arial" charset="0"/>
              </a:rPr>
              <a:t>		</a:t>
            </a:r>
            <a:endParaRPr lang="en-US" dirty="0"/>
          </a:p>
        </p:txBody>
      </p:sp>
    </p:spTree>
    <p:extLst>
      <p:ext uri="{BB962C8B-B14F-4D97-AF65-F5344CB8AC3E}">
        <p14:creationId xmlns:p14="http://schemas.microsoft.com/office/powerpoint/2010/main" val="1918052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charset="0"/>
                <a:ea typeface="Arial" charset="0"/>
                <a:cs typeface="Arial" charset="0"/>
              </a:rPr>
              <a:t>Veterinary Science</a:t>
            </a:r>
          </a:p>
        </p:txBody>
      </p:sp>
      <p:sp>
        <p:nvSpPr>
          <p:cNvPr id="3" name="Content Placeholder 2"/>
          <p:cNvSpPr>
            <a:spLocks noGrp="1"/>
          </p:cNvSpPr>
          <p:nvPr>
            <p:ph idx="1"/>
          </p:nvPr>
        </p:nvSpPr>
        <p:spPr/>
        <p:txBody>
          <a:bodyPr/>
          <a:lstStyle/>
          <a:p>
            <a:r>
              <a:rPr lang="en-US" dirty="0">
                <a:latin typeface="Arial" charset="0"/>
                <a:ea typeface="Arial" charset="0"/>
                <a:cs typeface="Arial" charset="0"/>
              </a:rPr>
              <a:t>Working with the American Association of Feline Practitioners</a:t>
            </a:r>
          </a:p>
          <a:p>
            <a:r>
              <a:rPr lang="en-US" dirty="0">
                <a:latin typeface="Arial" charset="0"/>
                <a:ea typeface="Arial" charset="0"/>
                <a:cs typeface="Arial" charset="0"/>
              </a:rPr>
              <a:t>“Restraining a Cat for Jugular Venipuncture” changed to “Preparing a Feline to Obtain Temperature”</a:t>
            </a:r>
          </a:p>
        </p:txBody>
      </p:sp>
    </p:spTree>
    <p:extLst>
      <p:ext uri="{BB962C8B-B14F-4D97-AF65-F5344CB8AC3E}">
        <p14:creationId xmlns:p14="http://schemas.microsoft.com/office/powerpoint/2010/main" val="88918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charset="0"/>
                <a:ea typeface="Arial" charset="0"/>
                <a:cs typeface="Arial" charset="0"/>
              </a:rPr>
              <a:t>Physical Therapy</a:t>
            </a:r>
          </a:p>
        </p:txBody>
      </p:sp>
      <p:sp>
        <p:nvSpPr>
          <p:cNvPr id="3" name="Content Placeholder 2"/>
          <p:cNvSpPr>
            <a:spLocks noGrp="1"/>
          </p:cNvSpPr>
          <p:nvPr>
            <p:ph idx="1"/>
          </p:nvPr>
        </p:nvSpPr>
        <p:spPr/>
        <p:txBody>
          <a:bodyPr/>
          <a:lstStyle/>
          <a:p>
            <a:r>
              <a:rPr lang="en-US" sz="2000" dirty="0">
                <a:latin typeface="Arial" panose="020B0604020202020204" pitchFamily="34" charset="0"/>
                <a:ea typeface="Arial" charset="0"/>
                <a:cs typeface="Arial" panose="020B0604020202020204" pitchFamily="34" charset="0"/>
              </a:rPr>
              <a:t>American Physical Therapy Association partnership</a:t>
            </a:r>
          </a:p>
          <a:p>
            <a:r>
              <a:rPr lang="en-US" sz="2000" dirty="0">
                <a:latin typeface="Arial" panose="020B0604020202020204" pitchFamily="34" charset="0"/>
                <a:ea typeface="Arial" charset="0"/>
                <a:cs typeface="Arial" panose="020B0604020202020204" pitchFamily="34" charset="0"/>
              </a:rPr>
              <a:t>New text = </a:t>
            </a:r>
            <a:r>
              <a:rPr lang="en-US" sz="2000" dirty="0">
                <a:latin typeface="Arial" panose="020B0604020202020204" pitchFamily="34" charset="0"/>
                <a:cs typeface="Arial" panose="020B0604020202020204" pitchFamily="34" charset="0"/>
              </a:rPr>
              <a:t>Principles and Techniques of Patient Care” by  Fairchild, O’Shea &amp; Washington</a:t>
            </a:r>
            <a:endParaRPr lang="en-US" sz="2000" dirty="0">
              <a:latin typeface="Arial" panose="020B0604020202020204" pitchFamily="34" charset="0"/>
              <a:ea typeface="Arial" charset="0"/>
              <a:cs typeface="Arial" panose="020B0604020202020204" pitchFamily="34" charset="0"/>
            </a:endParaRPr>
          </a:p>
          <a:p>
            <a:r>
              <a:rPr lang="en-US" sz="2000" dirty="0">
                <a:latin typeface="Arial" panose="020B0604020202020204" pitchFamily="34" charset="0"/>
                <a:cs typeface="Arial" panose="020B0604020202020204" pitchFamily="34" charset="0"/>
              </a:rPr>
              <a:t>The text “Introduction to Physical Therapy” by Michael Pagliarulo has been removed</a:t>
            </a:r>
          </a:p>
          <a:p>
            <a:r>
              <a:rPr lang="en-US" sz="2000" dirty="0">
                <a:latin typeface="Arial" panose="020B0604020202020204" pitchFamily="34" charset="0"/>
                <a:ea typeface="Arial" charset="0"/>
                <a:cs typeface="Arial" panose="020B0604020202020204" pitchFamily="34" charset="0"/>
              </a:rPr>
              <a:t>New Skills = </a:t>
            </a:r>
          </a:p>
          <a:p>
            <a:pPr lvl="1"/>
            <a:r>
              <a:rPr lang="en-US" sz="2000" dirty="0">
                <a:solidFill>
                  <a:srgbClr val="01608E"/>
                </a:solidFill>
                <a:latin typeface="Arial" panose="020B0604020202020204" pitchFamily="34" charset="0"/>
                <a:ea typeface="Arial" charset="0"/>
                <a:cs typeface="Arial" panose="020B0604020202020204" pitchFamily="34" charset="0"/>
              </a:rPr>
              <a:t>Transfer from Supine to Sitting Position</a:t>
            </a:r>
          </a:p>
          <a:p>
            <a:pPr lvl="1"/>
            <a:r>
              <a:rPr lang="en-US" sz="2000" dirty="0">
                <a:solidFill>
                  <a:srgbClr val="01608E"/>
                </a:solidFill>
                <a:latin typeface="Arial" panose="020B0604020202020204" pitchFamily="34" charset="0"/>
                <a:ea typeface="Arial" charset="0"/>
                <a:cs typeface="Arial" panose="020B0604020202020204" pitchFamily="34" charset="0"/>
              </a:rPr>
              <a:t>Donning &amp; Removing Transmission-Based Isolation Garments</a:t>
            </a:r>
          </a:p>
        </p:txBody>
      </p:sp>
    </p:spTree>
    <p:extLst>
      <p:ext uri="{BB962C8B-B14F-4D97-AF65-F5344CB8AC3E}">
        <p14:creationId xmlns:p14="http://schemas.microsoft.com/office/powerpoint/2010/main" val="865545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charset="0"/>
                <a:ea typeface="Arial" charset="0"/>
                <a:cs typeface="Arial" charset="0"/>
              </a:rPr>
              <a:t>Sports Medicine</a:t>
            </a:r>
          </a:p>
        </p:txBody>
      </p:sp>
      <p:sp>
        <p:nvSpPr>
          <p:cNvPr id="3" name="Content Placeholder 2"/>
          <p:cNvSpPr>
            <a:spLocks noGrp="1"/>
          </p:cNvSpPr>
          <p:nvPr>
            <p:ph idx="1"/>
          </p:nvPr>
        </p:nvSpPr>
        <p:spPr/>
        <p:txBody>
          <a:bodyPr/>
          <a:lstStyle/>
          <a:p>
            <a:r>
              <a:rPr lang="en-US" dirty="0">
                <a:latin typeface="Arial" charset="0"/>
                <a:ea typeface="Arial" charset="0"/>
                <a:cs typeface="Arial" charset="0"/>
              </a:rPr>
              <a:t>NATA Partnership</a:t>
            </a:r>
          </a:p>
          <a:p>
            <a:r>
              <a:rPr lang="en-US" dirty="0">
                <a:latin typeface="Arial" charset="0"/>
                <a:ea typeface="Arial" charset="0"/>
                <a:cs typeface="Arial" charset="0"/>
              </a:rPr>
              <a:t>New Resources</a:t>
            </a:r>
          </a:p>
          <a:p>
            <a:pPr lvl="1"/>
            <a:r>
              <a:rPr lang="en-US" dirty="0"/>
              <a:t>1) Prentice, William E. The Role of the Athletic Trainer in Sports Medicine: An Introduction for the Secondary School Student. McGraw Hill, latest edition.</a:t>
            </a:r>
            <a:endParaRPr lang="en-US" sz="2000" dirty="0"/>
          </a:p>
          <a:p>
            <a:pPr lvl="1"/>
            <a:r>
              <a:rPr lang="en-US" dirty="0"/>
              <a:t>2) Beam, Joel. Orthopedic Taping, Wrapping, Bracing and Padding. FA Davis Company, latest edition. </a:t>
            </a:r>
            <a:endParaRPr lang="en-US" sz="2000" dirty="0"/>
          </a:p>
          <a:p>
            <a:pPr lvl="1"/>
            <a:r>
              <a:rPr lang="en-US" dirty="0"/>
              <a:t>3) France, Bob. Introduction to Sports Medicine and Athletic Training. Cengage, latest edition. </a:t>
            </a:r>
            <a:endParaRPr lang="en-US" sz="2000" dirty="0"/>
          </a:p>
          <a:p>
            <a:endParaRPr lang="en-US" dirty="0">
              <a:latin typeface="Arial" charset="0"/>
              <a:ea typeface="Arial" charset="0"/>
              <a:cs typeface="Arial" charset="0"/>
            </a:endParaRPr>
          </a:p>
        </p:txBody>
      </p:sp>
    </p:spTree>
    <p:extLst>
      <p:ext uri="{BB962C8B-B14F-4D97-AF65-F5344CB8AC3E}">
        <p14:creationId xmlns:p14="http://schemas.microsoft.com/office/powerpoint/2010/main" val="2133242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charset="0"/>
                <a:ea typeface="Arial" charset="0"/>
                <a:cs typeface="Arial" charset="0"/>
              </a:rPr>
              <a:t>Sports Medicine</a:t>
            </a:r>
          </a:p>
        </p:txBody>
      </p:sp>
      <p:sp>
        <p:nvSpPr>
          <p:cNvPr id="3" name="Content Placeholder 2"/>
          <p:cNvSpPr>
            <a:spLocks noGrp="1"/>
          </p:cNvSpPr>
          <p:nvPr>
            <p:ph idx="1"/>
          </p:nvPr>
        </p:nvSpPr>
        <p:spPr/>
        <p:txBody>
          <a:bodyPr/>
          <a:lstStyle/>
          <a:p>
            <a:r>
              <a:rPr lang="en-US" sz="3200" dirty="0">
                <a:latin typeface="Arial" panose="020B0604020202020204" pitchFamily="34" charset="0"/>
                <a:ea typeface="Arial" charset="0"/>
                <a:cs typeface="Arial" panose="020B0604020202020204" pitchFamily="34" charset="0"/>
              </a:rPr>
              <a:t>New Skills</a:t>
            </a:r>
          </a:p>
          <a:p>
            <a:pPr lvl="1"/>
            <a:r>
              <a:rPr lang="en-US" sz="2000" dirty="0">
                <a:latin typeface="Arial" panose="020B0604020202020204" pitchFamily="34" charset="0"/>
                <a:cs typeface="Arial" panose="020B0604020202020204" pitchFamily="34" charset="0"/>
              </a:rPr>
              <a:t>Skill 1: Anatomical Landmark Identification</a:t>
            </a:r>
          </a:p>
          <a:p>
            <a:pPr lvl="1"/>
            <a:r>
              <a:rPr lang="en-US" sz="2000" dirty="0">
                <a:latin typeface="Arial" panose="020B0604020202020204" pitchFamily="34" charset="0"/>
                <a:cs typeface="Arial" panose="020B0604020202020204" pitchFamily="34" charset="0"/>
              </a:rPr>
              <a:t>Skill 2: Joint Action Potential and Normal Range of Motion Identification</a:t>
            </a:r>
          </a:p>
          <a:p>
            <a:pPr lvl="1"/>
            <a:r>
              <a:rPr lang="en-US" sz="2000" dirty="0">
                <a:latin typeface="Arial" panose="020B0604020202020204" pitchFamily="34" charset="0"/>
                <a:cs typeface="Arial" panose="020B0604020202020204" pitchFamily="34" charset="0"/>
              </a:rPr>
              <a:t>Skill 3: Taping &amp; Wrapping</a:t>
            </a:r>
          </a:p>
          <a:p>
            <a:pPr lvl="2"/>
            <a:r>
              <a:rPr lang="en-US" dirty="0">
                <a:latin typeface="Arial" panose="020B0604020202020204" pitchFamily="34" charset="0"/>
                <a:cs typeface="Arial" panose="020B0604020202020204" pitchFamily="34" charset="0"/>
              </a:rPr>
              <a:t>Ankle taping</a:t>
            </a:r>
            <a:endParaRPr lang="en-US" sz="2000" dirty="0">
              <a:latin typeface="Arial" panose="020B0604020202020204" pitchFamily="34" charset="0"/>
              <a:cs typeface="Arial" panose="020B0604020202020204" pitchFamily="34" charset="0"/>
            </a:endParaRPr>
          </a:p>
          <a:p>
            <a:pPr lvl="2"/>
            <a:r>
              <a:rPr lang="en-US" sz="1800" dirty="0">
                <a:latin typeface="Arial" panose="020B0604020202020204" pitchFamily="34" charset="0"/>
                <a:cs typeface="Arial" panose="020B0604020202020204" pitchFamily="34" charset="0"/>
              </a:rPr>
              <a:t>Achilles Tendon taping </a:t>
            </a:r>
            <a:endParaRPr lang="en-US" sz="2000" dirty="0">
              <a:latin typeface="Arial" panose="020B0604020202020204" pitchFamily="34" charset="0"/>
              <a:cs typeface="Arial" panose="020B0604020202020204" pitchFamily="34" charset="0"/>
            </a:endParaRPr>
          </a:p>
          <a:p>
            <a:pPr lvl="2"/>
            <a:r>
              <a:rPr lang="en-US" sz="1800" dirty="0">
                <a:latin typeface="Arial" panose="020B0604020202020204" pitchFamily="34" charset="0"/>
                <a:cs typeface="Arial" panose="020B0604020202020204" pitchFamily="34" charset="0"/>
              </a:rPr>
              <a:t>Wrist/Hand taping</a:t>
            </a:r>
            <a:endParaRPr lang="en-US" sz="2000" dirty="0">
              <a:latin typeface="Arial" panose="020B0604020202020204" pitchFamily="34" charset="0"/>
              <a:cs typeface="Arial" panose="020B0604020202020204" pitchFamily="34" charset="0"/>
            </a:endParaRPr>
          </a:p>
          <a:p>
            <a:pPr lvl="2"/>
            <a:r>
              <a:rPr lang="en-US" sz="1800" dirty="0">
                <a:latin typeface="Arial" panose="020B0604020202020204" pitchFamily="34" charset="0"/>
                <a:cs typeface="Arial" panose="020B0604020202020204" pitchFamily="34" charset="0"/>
              </a:rPr>
              <a:t>Shoulder Spica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9996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A0DA7-751F-4909-BA2B-808E57E5373A}"/>
              </a:ext>
            </a:extLst>
          </p:cNvPr>
          <p:cNvSpPr>
            <a:spLocks noGrp="1"/>
          </p:cNvSpPr>
          <p:nvPr>
            <p:ph type="ctrTitle"/>
          </p:nvPr>
        </p:nvSpPr>
        <p:spPr/>
        <p:txBody>
          <a:bodyPr/>
          <a:lstStyle/>
          <a:p>
            <a:r>
              <a:rPr lang="en-US" dirty="0"/>
              <a:t>HOSA Hall of Fame</a:t>
            </a:r>
          </a:p>
        </p:txBody>
      </p:sp>
      <p:pic>
        <p:nvPicPr>
          <p:cNvPr id="4" name="Picture 3">
            <a:extLst>
              <a:ext uri="{FF2B5EF4-FFF2-40B4-BE49-F238E27FC236}">
                <a16:creationId xmlns:a16="http://schemas.microsoft.com/office/drawing/2014/main" id="{F76D6DFD-280F-4B6F-9BE4-5B349D38C69E}"/>
              </a:ext>
            </a:extLst>
          </p:cNvPr>
          <p:cNvPicPr>
            <a:picLocks noChangeAspect="1"/>
          </p:cNvPicPr>
          <p:nvPr/>
        </p:nvPicPr>
        <p:blipFill rotWithShape="1">
          <a:blip r:embed="rId3"/>
          <a:srcRect l="19899" t="50000" r="50942" b="15331"/>
          <a:stretch/>
        </p:blipFill>
        <p:spPr>
          <a:xfrm>
            <a:off x="1392246" y="1029277"/>
            <a:ext cx="6255463" cy="3792106"/>
          </a:xfrm>
          <a:prstGeom prst="rect">
            <a:avLst/>
          </a:prstGeom>
        </p:spPr>
      </p:pic>
    </p:spTree>
    <p:extLst>
      <p:ext uri="{BB962C8B-B14F-4D97-AF65-F5344CB8AC3E}">
        <p14:creationId xmlns:p14="http://schemas.microsoft.com/office/powerpoint/2010/main" val="1437643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charset="0"/>
                <a:ea typeface="Arial" charset="0"/>
                <a:cs typeface="Arial" charset="0"/>
              </a:rPr>
              <a:t>CLINICAL NURSING</a:t>
            </a:r>
          </a:p>
        </p:txBody>
      </p:sp>
      <p:sp>
        <p:nvSpPr>
          <p:cNvPr id="3" name="Content Placeholder 2"/>
          <p:cNvSpPr>
            <a:spLocks noGrp="1"/>
          </p:cNvSpPr>
          <p:nvPr>
            <p:ph idx="1"/>
          </p:nvPr>
        </p:nvSpPr>
        <p:spPr/>
        <p:txBody>
          <a:bodyPr/>
          <a:lstStyle/>
          <a:p>
            <a:pPr lvl="0"/>
            <a:r>
              <a:rPr lang="en-US" dirty="0"/>
              <a:t>Resources:</a:t>
            </a:r>
          </a:p>
          <a:p>
            <a:pPr lvl="1"/>
            <a:r>
              <a:rPr lang="en-US" dirty="0"/>
              <a:t>Delete: </a:t>
            </a:r>
            <a:r>
              <a:rPr lang="en-US" u="sng" dirty="0">
                <a:hlinkClick r:id="rId3"/>
              </a:rPr>
              <a:t>Timby, Barbara, </a:t>
            </a:r>
            <a:r>
              <a:rPr lang="en-US" i="1" u="sng" dirty="0">
                <a:hlinkClick r:id="rId3"/>
              </a:rPr>
              <a:t>Introductory Medical Surgical Nursing, </a:t>
            </a:r>
            <a:r>
              <a:rPr lang="en-US" u="sng" dirty="0">
                <a:hlinkClick r:id="rId3"/>
              </a:rPr>
              <a:t>Lippincott.  Latest edition.</a:t>
            </a:r>
            <a:endParaRPr lang="en-US" dirty="0"/>
          </a:p>
          <a:p>
            <a:pPr lvl="1"/>
            <a:r>
              <a:rPr lang="en-US" dirty="0"/>
              <a:t>Add: </a:t>
            </a:r>
            <a:r>
              <a:rPr lang="en-US" u="sng" dirty="0">
                <a:hlinkClick r:id="rId4"/>
              </a:rPr>
              <a:t>Rosdahl and Kowalski, Textbook of Basic Nursing, Wolters Kluwer, Latest edition.</a:t>
            </a:r>
            <a:endParaRPr lang="en-US" u="sng" dirty="0"/>
          </a:p>
          <a:p>
            <a:pPr lvl="1"/>
            <a:endParaRPr lang="en-US" u="sng" dirty="0"/>
          </a:p>
          <a:p>
            <a:pPr marL="457200" lvl="1" indent="0">
              <a:buNone/>
            </a:pPr>
            <a:endParaRPr lang="en-US" u="sng" dirty="0"/>
          </a:p>
        </p:txBody>
      </p:sp>
    </p:spTree>
    <p:extLst>
      <p:ext uri="{BB962C8B-B14F-4D97-AF65-F5344CB8AC3E}">
        <p14:creationId xmlns:p14="http://schemas.microsoft.com/office/powerpoint/2010/main" val="1360727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charset="0"/>
                <a:ea typeface="Arial" charset="0"/>
                <a:cs typeface="Arial" charset="0"/>
              </a:rPr>
              <a:t>CLINICAL NURSING</a:t>
            </a:r>
          </a:p>
        </p:txBody>
      </p:sp>
      <p:sp>
        <p:nvSpPr>
          <p:cNvPr id="3" name="Content Placeholder 2"/>
          <p:cNvSpPr>
            <a:spLocks noGrp="1"/>
          </p:cNvSpPr>
          <p:nvPr>
            <p:ph idx="1"/>
          </p:nvPr>
        </p:nvSpPr>
        <p:spPr/>
        <p:txBody>
          <a:bodyPr/>
          <a:lstStyle/>
          <a:p>
            <a:r>
              <a:rPr lang="en-US" sz="2400" dirty="0"/>
              <a:t>NEW Skills: </a:t>
            </a:r>
          </a:p>
          <a:p>
            <a:pPr lvl="1"/>
            <a:r>
              <a:rPr lang="en-US" dirty="0"/>
              <a:t>Administer Medication Intradermal</a:t>
            </a:r>
          </a:p>
          <a:p>
            <a:pPr lvl="1"/>
            <a:r>
              <a:rPr lang="en-US" dirty="0"/>
              <a:t>Inserting a Nasogastric Tube</a:t>
            </a:r>
          </a:p>
          <a:p>
            <a:pPr lvl="1"/>
            <a:r>
              <a:rPr lang="en-US" dirty="0"/>
              <a:t>Performing a Sterile Wound Irrigation</a:t>
            </a:r>
          </a:p>
          <a:p>
            <a:pPr lvl="1"/>
            <a:r>
              <a:rPr lang="en-US" dirty="0"/>
              <a:t>Postmortem Care of the Body</a:t>
            </a:r>
          </a:p>
          <a:p>
            <a:pPr lvl="1"/>
            <a:r>
              <a:rPr lang="en-US" dirty="0"/>
              <a:t>Assisting the Patient with Postoperative Exercises</a:t>
            </a:r>
          </a:p>
          <a:p>
            <a:r>
              <a:rPr lang="en-US" sz="2400" dirty="0"/>
              <a:t>DELETE Skills</a:t>
            </a:r>
          </a:p>
          <a:p>
            <a:pPr lvl="1"/>
            <a:r>
              <a:rPr lang="en-US" dirty="0">
                <a:solidFill>
                  <a:srgbClr val="800000"/>
                </a:solidFill>
              </a:rPr>
              <a:t>Measuring Oxygen Saturation</a:t>
            </a:r>
          </a:p>
          <a:p>
            <a:pPr lvl="1"/>
            <a:r>
              <a:rPr lang="en-US" dirty="0">
                <a:solidFill>
                  <a:srgbClr val="800000"/>
                </a:solidFill>
              </a:rPr>
              <a:t>Discontinuing Peripheral IV Access</a:t>
            </a:r>
          </a:p>
          <a:p>
            <a:pPr lvl="1"/>
            <a:r>
              <a:rPr lang="en-US" dirty="0">
                <a:solidFill>
                  <a:srgbClr val="800000"/>
                </a:solidFill>
              </a:rPr>
              <a:t>Applying a Nasal Cannula or Oxygen Mask</a:t>
            </a:r>
          </a:p>
        </p:txBody>
      </p:sp>
    </p:spTree>
    <p:extLst>
      <p:ext uri="{BB962C8B-B14F-4D97-AF65-F5344CB8AC3E}">
        <p14:creationId xmlns:p14="http://schemas.microsoft.com/office/powerpoint/2010/main" val="1534946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charset="0"/>
                <a:ea typeface="Arial" charset="0"/>
                <a:cs typeface="Arial" charset="0"/>
              </a:rPr>
              <a:t>CE UPdates</a:t>
            </a:r>
          </a:p>
        </p:txBody>
      </p:sp>
      <p:sp>
        <p:nvSpPr>
          <p:cNvPr id="3" name="Content Placeholder 2"/>
          <p:cNvSpPr>
            <a:spLocks noGrp="1"/>
          </p:cNvSpPr>
          <p:nvPr>
            <p:ph sz="half" idx="1"/>
          </p:nvPr>
        </p:nvSpPr>
        <p:spPr/>
        <p:txBody>
          <a:bodyPr/>
          <a:lstStyle/>
          <a:p>
            <a:pPr marL="0" indent="0">
              <a:buNone/>
            </a:pPr>
            <a:r>
              <a:rPr lang="en-US" sz="3600" dirty="0">
                <a:solidFill>
                  <a:schemeClr val="accent2">
                    <a:lumMod val="60000"/>
                    <a:lumOff val="40000"/>
                  </a:schemeClr>
                </a:solidFill>
                <a:latin typeface="Arial" charset="0"/>
                <a:ea typeface="Arial" charset="0"/>
                <a:cs typeface="Arial" charset="0"/>
              </a:rPr>
              <a:t>EMERGENCY</a:t>
            </a:r>
          </a:p>
          <a:p>
            <a:pPr marL="0" indent="0">
              <a:buNone/>
            </a:pPr>
            <a:r>
              <a:rPr lang="en-US" sz="3600" dirty="0">
                <a:solidFill>
                  <a:schemeClr val="accent2">
                    <a:lumMod val="60000"/>
                    <a:lumOff val="40000"/>
                  </a:schemeClr>
                </a:solidFill>
                <a:latin typeface="Arial" charset="0"/>
                <a:ea typeface="Arial" charset="0"/>
                <a:cs typeface="Arial" charset="0"/>
              </a:rPr>
              <a:t>PREPAREDNESS</a:t>
            </a:r>
          </a:p>
        </p:txBody>
      </p:sp>
    </p:spTree>
    <p:extLst>
      <p:ext uri="{BB962C8B-B14F-4D97-AF65-F5344CB8AC3E}">
        <p14:creationId xmlns:p14="http://schemas.microsoft.com/office/powerpoint/2010/main" val="233179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	</a:t>
            </a:r>
          </a:p>
        </p:txBody>
      </p:sp>
      <p:sp>
        <p:nvSpPr>
          <p:cNvPr id="3" name="Content Placeholder 2"/>
          <p:cNvSpPr>
            <a:spLocks noGrp="1"/>
          </p:cNvSpPr>
          <p:nvPr>
            <p:ph idx="10"/>
          </p:nvPr>
        </p:nvSpPr>
        <p:spPr/>
        <p:txBody>
          <a:bodyPr/>
          <a:lstStyle/>
          <a:p>
            <a:r>
              <a:rPr lang="en-US" dirty="0"/>
              <a:t>Triage skill has been deleted</a:t>
            </a:r>
          </a:p>
        </p:txBody>
      </p:sp>
    </p:spTree>
    <p:extLst>
      <p:ext uri="{BB962C8B-B14F-4D97-AF65-F5344CB8AC3E}">
        <p14:creationId xmlns:p14="http://schemas.microsoft.com/office/powerpoint/2010/main" val="1318905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charset="0"/>
                <a:ea typeface="Arial" charset="0"/>
                <a:cs typeface="Arial" charset="0"/>
              </a:rPr>
              <a:t>CE UPDATES</a:t>
            </a:r>
          </a:p>
        </p:txBody>
      </p:sp>
      <p:sp>
        <p:nvSpPr>
          <p:cNvPr id="3" name="Content Placeholder 2"/>
          <p:cNvSpPr>
            <a:spLocks noGrp="1"/>
          </p:cNvSpPr>
          <p:nvPr>
            <p:ph sz="half" idx="1"/>
          </p:nvPr>
        </p:nvSpPr>
        <p:spPr/>
        <p:txBody>
          <a:bodyPr/>
          <a:lstStyle/>
          <a:p>
            <a:pPr marL="0" indent="0">
              <a:buNone/>
            </a:pPr>
            <a:r>
              <a:rPr lang="en-US" sz="3600" dirty="0">
                <a:solidFill>
                  <a:schemeClr val="accent2">
                    <a:lumMod val="60000"/>
                    <a:lumOff val="40000"/>
                  </a:schemeClr>
                </a:solidFill>
                <a:latin typeface="Arial" charset="0"/>
                <a:ea typeface="Arial" charset="0"/>
                <a:cs typeface="Arial" charset="0"/>
              </a:rPr>
              <a:t>TEAMWORK</a:t>
            </a:r>
          </a:p>
          <a:p>
            <a:endParaRPr lang="en-US" dirty="0"/>
          </a:p>
        </p:txBody>
      </p:sp>
    </p:spTree>
    <p:extLst>
      <p:ext uri="{BB962C8B-B14F-4D97-AF65-F5344CB8AC3E}">
        <p14:creationId xmlns:p14="http://schemas.microsoft.com/office/powerpoint/2010/main" val="1080905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Science</a:t>
            </a:r>
          </a:p>
        </p:txBody>
      </p:sp>
      <p:sp>
        <p:nvSpPr>
          <p:cNvPr id="3" name="Content Placeholder 2"/>
          <p:cNvSpPr>
            <a:spLocks noGrp="1"/>
          </p:cNvSpPr>
          <p:nvPr>
            <p:ph idx="10"/>
          </p:nvPr>
        </p:nvSpPr>
        <p:spPr/>
        <p:txBody>
          <a:bodyPr/>
          <a:lstStyle/>
          <a:p>
            <a:r>
              <a:rPr lang="en-US" dirty="0"/>
              <a:t>Additional optional resources will be added to assist the competitor in Medical Terminology, Anatomy &amp; Physiology and Pathophysiology</a:t>
            </a:r>
          </a:p>
        </p:txBody>
      </p:sp>
    </p:spTree>
    <p:extLst>
      <p:ext uri="{BB962C8B-B14F-4D97-AF65-F5344CB8AC3E}">
        <p14:creationId xmlns:p14="http://schemas.microsoft.com/office/powerpoint/2010/main" val="1683180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charset="0"/>
                <a:ea typeface="Arial" charset="0"/>
                <a:cs typeface="Arial" charset="0"/>
              </a:rPr>
              <a:t>2019-2020 annual Topics</a:t>
            </a:r>
          </a:p>
        </p:txBody>
      </p:sp>
      <p:sp>
        <p:nvSpPr>
          <p:cNvPr id="3" name="Content Placeholder 2"/>
          <p:cNvSpPr>
            <a:spLocks noGrp="1"/>
          </p:cNvSpPr>
          <p:nvPr>
            <p:ph sz="half" idx="1"/>
          </p:nvPr>
        </p:nvSpPr>
        <p:spPr>
          <a:xfrm>
            <a:off x="457200" y="1379594"/>
            <a:ext cx="8072438" cy="3394075"/>
          </a:xfrm>
        </p:spPr>
        <p:txBody>
          <a:bodyPr/>
          <a:lstStyle/>
          <a:p>
            <a:pPr marL="0" indent="0" algn="ctr">
              <a:buNone/>
            </a:pPr>
            <a:r>
              <a:rPr lang="en-US" sz="3600" b="1" dirty="0">
                <a:solidFill>
                  <a:schemeClr val="accent2">
                    <a:lumMod val="60000"/>
                    <a:lumOff val="40000"/>
                  </a:schemeClr>
                </a:solidFill>
                <a:latin typeface="Arial" charset="0"/>
                <a:ea typeface="Arial" charset="0"/>
                <a:cs typeface="Arial" charset="0"/>
              </a:rPr>
              <a:t>Researched Persuasive Writing &amp; Speaking: </a:t>
            </a:r>
          </a:p>
          <a:p>
            <a:pPr marL="0" indent="0" algn="ctr">
              <a:buNone/>
            </a:pPr>
            <a:endParaRPr lang="en-US" sz="2000" dirty="0">
              <a:solidFill>
                <a:schemeClr val="accent2">
                  <a:lumMod val="60000"/>
                  <a:lumOff val="40000"/>
                </a:schemeClr>
              </a:solidFill>
              <a:latin typeface="Arial" charset="0"/>
              <a:ea typeface="Arial" charset="0"/>
              <a:cs typeface="Arial" charset="0"/>
            </a:endParaRPr>
          </a:p>
          <a:p>
            <a:pPr marL="0" indent="0" algn="ctr">
              <a:buNone/>
            </a:pPr>
            <a:r>
              <a:rPr lang="en-US" sz="3600" dirty="0">
                <a:solidFill>
                  <a:schemeClr val="bg1"/>
                </a:solidFill>
                <a:latin typeface="Arial" charset="0"/>
                <a:ea typeface="Arial" charset="0"/>
                <a:cs typeface="Arial" charset="0"/>
              </a:rPr>
              <a:t>Big Pharmaceuticals – Creating More Cures or Clients? </a:t>
            </a:r>
          </a:p>
          <a:p>
            <a:endParaRPr lang="en-US" dirty="0"/>
          </a:p>
        </p:txBody>
      </p:sp>
    </p:spTree>
    <p:extLst>
      <p:ext uri="{BB962C8B-B14F-4D97-AF65-F5344CB8AC3E}">
        <p14:creationId xmlns:p14="http://schemas.microsoft.com/office/powerpoint/2010/main" val="940249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charset="0"/>
                <a:ea typeface="Arial" charset="0"/>
                <a:cs typeface="Arial" charset="0"/>
              </a:rPr>
              <a:t>2019-2020 annual Topics</a:t>
            </a:r>
          </a:p>
        </p:txBody>
      </p:sp>
      <p:sp>
        <p:nvSpPr>
          <p:cNvPr id="3" name="Content Placeholder 2"/>
          <p:cNvSpPr>
            <a:spLocks noGrp="1"/>
          </p:cNvSpPr>
          <p:nvPr>
            <p:ph sz="half" idx="1"/>
          </p:nvPr>
        </p:nvSpPr>
        <p:spPr>
          <a:xfrm>
            <a:off x="457200" y="1379594"/>
            <a:ext cx="8072438" cy="3394075"/>
          </a:xfrm>
        </p:spPr>
        <p:txBody>
          <a:bodyPr/>
          <a:lstStyle/>
          <a:p>
            <a:pPr marL="0" indent="0" algn="ctr">
              <a:buNone/>
            </a:pPr>
            <a:r>
              <a:rPr lang="en-US" sz="3600" b="1" dirty="0">
                <a:solidFill>
                  <a:schemeClr val="accent2">
                    <a:lumMod val="60000"/>
                    <a:lumOff val="40000"/>
                  </a:schemeClr>
                </a:solidFill>
                <a:latin typeface="Arial" charset="0"/>
                <a:ea typeface="Arial" charset="0"/>
                <a:cs typeface="Arial" charset="0"/>
              </a:rPr>
              <a:t>Biomedical Debate: </a:t>
            </a:r>
          </a:p>
          <a:p>
            <a:pPr marL="0" indent="0" algn="ctr">
              <a:buNone/>
            </a:pPr>
            <a:endParaRPr lang="en-US" sz="2000" dirty="0">
              <a:solidFill>
                <a:schemeClr val="accent2">
                  <a:lumMod val="60000"/>
                  <a:lumOff val="40000"/>
                </a:schemeClr>
              </a:solidFill>
              <a:latin typeface="Arial" charset="0"/>
              <a:ea typeface="Arial" charset="0"/>
              <a:cs typeface="Arial" charset="0"/>
            </a:endParaRPr>
          </a:p>
          <a:p>
            <a:pPr marL="0" indent="0" algn="ctr">
              <a:buNone/>
            </a:pPr>
            <a:r>
              <a:rPr lang="en-US" sz="3600" dirty="0">
                <a:solidFill>
                  <a:schemeClr val="bg1"/>
                </a:solidFill>
                <a:latin typeface="Arial" charset="0"/>
                <a:ea typeface="Arial" charset="0"/>
                <a:cs typeface="Arial" charset="0"/>
              </a:rPr>
              <a:t>Mandatory Vaccinations Will Eradicate Global Disease</a:t>
            </a:r>
          </a:p>
          <a:p>
            <a:endParaRPr lang="en-US" dirty="0"/>
          </a:p>
        </p:txBody>
      </p:sp>
    </p:spTree>
    <p:extLst>
      <p:ext uri="{BB962C8B-B14F-4D97-AF65-F5344CB8AC3E}">
        <p14:creationId xmlns:p14="http://schemas.microsoft.com/office/powerpoint/2010/main" val="1907103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charset="0"/>
                <a:ea typeface="Arial" charset="0"/>
                <a:cs typeface="Arial" charset="0"/>
              </a:rPr>
              <a:t>2019-2020 annual Topics</a:t>
            </a:r>
          </a:p>
        </p:txBody>
      </p:sp>
      <p:sp>
        <p:nvSpPr>
          <p:cNvPr id="3" name="Content Placeholder 2"/>
          <p:cNvSpPr>
            <a:spLocks noGrp="1"/>
          </p:cNvSpPr>
          <p:nvPr>
            <p:ph sz="half" idx="1"/>
          </p:nvPr>
        </p:nvSpPr>
        <p:spPr>
          <a:xfrm>
            <a:off x="457200" y="1379594"/>
            <a:ext cx="8072438" cy="3394075"/>
          </a:xfrm>
        </p:spPr>
        <p:txBody>
          <a:bodyPr/>
          <a:lstStyle/>
          <a:p>
            <a:pPr marL="0" indent="0" algn="ctr">
              <a:buNone/>
            </a:pPr>
            <a:r>
              <a:rPr lang="en-US" sz="3600" b="1" dirty="0">
                <a:solidFill>
                  <a:schemeClr val="accent2">
                    <a:lumMod val="60000"/>
                    <a:lumOff val="40000"/>
                  </a:schemeClr>
                </a:solidFill>
                <a:latin typeface="Arial" charset="0"/>
                <a:ea typeface="Arial" charset="0"/>
                <a:cs typeface="Arial" charset="0"/>
              </a:rPr>
              <a:t>Public Service Announcement: </a:t>
            </a:r>
          </a:p>
          <a:p>
            <a:pPr marL="0" indent="0" algn="ctr">
              <a:buNone/>
            </a:pPr>
            <a:endParaRPr lang="en-US" sz="2000" dirty="0">
              <a:solidFill>
                <a:schemeClr val="accent2">
                  <a:lumMod val="60000"/>
                  <a:lumOff val="40000"/>
                </a:schemeClr>
              </a:solidFill>
              <a:latin typeface="Arial" charset="0"/>
              <a:ea typeface="Arial" charset="0"/>
              <a:cs typeface="Arial" charset="0"/>
            </a:endParaRPr>
          </a:p>
          <a:p>
            <a:pPr marL="0" indent="0" algn="ctr">
              <a:buNone/>
            </a:pPr>
            <a:r>
              <a:rPr lang="en-US" sz="3600" dirty="0">
                <a:solidFill>
                  <a:schemeClr val="bg1"/>
                </a:solidFill>
                <a:latin typeface="Arial" charset="0"/>
                <a:ea typeface="Arial" charset="0"/>
                <a:cs typeface="Arial" charset="0"/>
              </a:rPr>
              <a:t>Stop the Bleed!</a:t>
            </a:r>
          </a:p>
          <a:p>
            <a:endParaRPr lang="en-US" dirty="0"/>
          </a:p>
        </p:txBody>
      </p:sp>
    </p:spTree>
    <p:extLst>
      <p:ext uri="{BB962C8B-B14F-4D97-AF65-F5344CB8AC3E}">
        <p14:creationId xmlns:p14="http://schemas.microsoft.com/office/powerpoint/2010/main" val="528899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charset="0"/>
                <a:ea typeface="Arial" charset="0"/>
                <a:cs typeface="Arial" charset="0"/>
              </a:rPr>
              <a:t>2019-2020 annual Topics</a:t>
            </a:r>
          </a:p>
        </p:txBody>
      </p:sp>
      <p:sp>
        <p:nvSpPr>
          <p:cNvPr id="3" name="Content Placeholder 2"/>
          <p:cNvSpPr>
            <a:spLocks noGrp="1"/>
          </p:cNvSpPr>
          <p:nvPr>
            <p:ph sz="half" idx="1"/>
          </p:nvPr>
        </p:nvSpPr>
        <p:spPr>
          <a:xfrm>
            <a:off x="457200" y="1379594"/>
            <a:ext cx="8072438" cy="3394075"/>
          </a:xfrm>
        </p:spPr>
        <p:txBody>
          <a:bodyPr/>
          <a:lstStyle/>
          <a:p>
            <a:pPr marL="0" indent="0" algn="ctr">
              <a:buNone/>
            </a:pPr>
            <a:r>
              <a:rPr lang="en-US" sz="3600" b="1" dirty="0">
                <a:solidFill>
                  <a:schemeClr val="accent2">
                    <a:lumMod val="60000"/>
                    <a:lumOff val="40000"/>
                  </a:schemeClr>
                </a:solidFill>
                <a:latin typeface="Arial" charset="0"/>
                <a:ea typeface="Arial" charset="0"/>
                <a:cs typeface="Arial" charset="0"/>
              </a:rPr>
              <a:t>Public Health: </a:t>
            </a:r>
          </a:p>
          <a:p>
            <a:pPr marL="0" indent="0" algn="ctr">
              <a:buNone/>
            </a:pPr>
            <a:endParaRPr lang="en-US" sz="2000" dirty="0">
              <a:solidFill>
                <a:schemeClr val="accent2">
                  <a:lumMod val="60000"/>
                  <a:lumOff val="40000"/>
                </a:schemeClr>
              </a:solidFill>
              <a:latin typeface="Arial" charset="0"/>
              <a:ea typeface="Arial" charset="0"/>
              <a:cs typeface="Arial" charset="0"/>
            </a:endParaRPr>
          </a:p>
          <a:p>
            <a:pPr marL="0" indent="0" algn="ctr">
              <a:buNone/>
            </a:pPr>
            <a:r>
              <a:rPr lang="en-US" sz="3600" dirty="0">
                <a:solidFill>
                  <a:schemeClr val="bg1"/>
                </a:solidFill>
                <a:latin typeface="Arial" charset="0"/>
                <a:ea typeface="Arial" charset="0"/>
                <a:cs typeface="Arial" charset="0"/>
              </a:rPr>
              <a:t>Know the Signs: Stop Opioids Before They Stop You!</a:t>
            </a:r>
          </a:p>
          <a:p>
            <a:endParaRPr lang="en-US" dirty="0"/>
          </a:p>
        </p:txBody>
      </p:sp>
    </p:spTree>
    <p:extLst>
      <p:ext uri="{BB962C8B-B14F-4D97-AF65-F5344CB8AC3E}">
        <p14:creationId xmlns:p14="http://schemas.microsoft.com/office/powerpoint/2010/main" val="213293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AD661-CDD5-4C40-804B-255C9359614A}"/>
              </a:ext>
            </a:extLst>
          </p:cNvPr>
          <p:cNvSpPr>
            <a:spLocks noGrp="1"/>
          </p:cNvSpPr>
          <p:nvPr>
            <p:ph type="ctrTitle"/>
          </p:nvPr>
        </p:nvSpPr>
        <p:spPr/>
        <p:txBody>
          <a:bodyPr/>
          <a:lstStyle/>
          <a:p>
            <a:r>
              <a:rPr lang="en-US" dirty="0"/>
              <a:t>ILC Results </a:t>
            </a:r>
          </a:p>
        </p:txBody>
      </p:sp>
      <p:sp>
        <p:nvSpPr>
          <p:cNvPr id="3" name="Subtitle 2">
            <a:extLst>
              <a:ext uri="{FF2B5EF4-FFF2-40B4-BE49-F238E27FC236}">
                <a16:creationId xmlns:a16="http://schemas.microsoft.com/office/drawing/2014/main" id="{CC0131D3-C0F9-4638-ADA2-0479252E36D5}"/>
              </a:ext>
            </a:extLst>
          </p:cNvPr>
          <p:cNvSpPr>
            <a:spLocks noGrp="1"/>
          </p:cNvSpPr>
          <p:nvPr>
            <p:ph type="subTitle" idx="1"/>
          </p:nvPr>
        </p:nvSpPr>
        <p:spPr>
          <a:xfrm>
            <a:off x="1066104" y="1117599"/>
            <a:ext cx="1861824" cy="3888509"/>
          </a:xfrm>
        </p:spPr>
        <p:txBody>
          <a:bodyPr>
            <a:normAutofit lnSpcReduction="10000"/>
          </a:bodyPr>
          <a:lstStyle/>
          <a:p>
            <a:r>
              <a:rPr lang="en-US" sz="2000" dirty="0"/>
              <a:t>SS-PS-MS</a:t>
            </a:r>
          </a:p>
          <a:p>
            <a:r>
              <a:rPr lang="en-US" sz="2000" dirty="0"/>
              <a:t>1</a:t>
            </a:r>
            <a:r>
              <a:rPr lang="en-US" sz="2000" baseline="30000" dirty="0"/>
              <a:t>st</a:t>
            </a:r>
            <a:r>
              <a:rPr lang="en-US" sz="2000" dirty="0"/>
              <a:t> place- 23</a:t>
            </a:r>
          </a:p>
          <a:p>
            <a:r>
              <a:rPr lang="en-US" sz="2000" dirty="0"/>
              <a:t>2</a:t>
            </a:r>
            <a:r>
              <a:rPr lang="en-US" sz="2000" baseline="30000" dirty="0"/>
              <a:t>nd</a:t>
            </a:r>
            <a:r>
              <a:rPr lang="en-US" sz="2000" dirty="0"/>
              <a:t> place- 20</a:t>
            </a:r>
          </a:p>
          <a:p>
            <a:r>
              <a:rPr lang="en-US" sz="2000" dirty="0"/>
              <a:t>3</a:t>
            </a:r>
            <a:r>
              <a:rPr lang="en-US" sz="2000" baseline="30000" dirty="0"/>
              <a:t>rd</a:t>
            </a:r>
            <a:r>
              <a:rPr lang="en-US" sz="2000" dirty="0"/>
              <a:t> place- 13</a:t>
            </a:r>
          </a:p>
          <a:p>
            <a:r>
              <a:rPr lang="en-US" sz="2000" dirty="0"/>
              <a:t>4</a:t>
            </a:r>
            <a:r>
              <a:rPr lang="en-US" sz="2000" baseline="30000" dirty="0"/>
              <a:t>th</a:t>
            </a:r>
            <a:r>
              <a:rPr lang="en-US" sz="2000" dirty="0"/>
              <a:t> place- 18</a:t>
            </a:r>
          </a:p>
          <a:p>
            <a:r>
              <a:rPr lang="en-US" sz="2000" dirty="0"/>
              <a:t>5</a:t>
            </a:r>
            <a:r>
              <a:rPr lang="en-US" sz="2000" baseline="30000" dirty="0"/>
              <a:t>th</a:t>
            </a:r>
            <a:r>
              <a:rPr lang="en-US" sz="2000" dirty="0"/>
              <a:t> place- 12</a:t>
            </a:r>
          </a:p>
          <a:p>
            <a:r>
              <a:rPr lang="en-US" sz="2000" dirty="0"/>
              <a:t>6</a:t>
            </a:r>
            <a:r>
              <a:rPr lang="en-US" sz="2000" baseline="30000" dirty="0"/>
              <a:t>th</a:t>
            </a:r>
            <a:r>
              <a:rPr lang="en-US" sz="2000" dirty="0"/>
              <a:t> place- 8</a:t>
            </a:r>
          </a:p>
          <a:p>
            <a:r>
              <a:rPr lang="en-US" sz="2000" dirty="0"/>
              <a:t>7</a:t>
            </a:r>
            <a:r>
              <a:rPr lang="en-US" sz="2000" baseline="30000" dirty="0"/>
              <a:t>th</a:t>
            </a:r>
            <a:r>
              <a:rPr lang="en-US" sz="2000" dirty="0"/>
              <a:t> place- 7</a:t>
            </a:r>
          </a:p>
          <a:p>
            <a:r>
              <a:rPr lang="en-US" sz="2000" dirty="0"/>
              <a:t>8</a:t>
            </a:r>
            <a:r>
              <a:rPr lang="en-US" sz="2000" baseline="30000" dirty="0"/>
              <a:t>th</a:t>
            </a:r>
            <a:r>
              <a:rPr lang="en-US" sz="2000" dirty="0"/>
              <a:t> place - 7</a:t>
            </a:r>
          </a:p>
          <a:p>
            <a:r>
              <a:rPr lang="en-US" sz="2000" dirty="0"/>
              <a:t>9</a:t>
            </a:r>
            <a:r>
              <a:rPr lang="en-US" sz="2000" baseline="30000" dirty="0"/>
              <a:t>th</a:t>
            </a:r>
            <a:r>
              <a:rPr lang="en-US" sz="2000" dirty="0"/>
              <a:t> place- 5</a:t>
            </a:r>
          </a:p>
          <a:p>
            <a:r>
              <a:rPr lang="en-US" sz="2000" dirty="0"/>
              <a:t>10</a:t>
            </a:r>
            <a:r>
              <a:rPr lang="en-US" sz="2000" baseline="30000" dirty="0"/>
              <a:t>th</a:t>
            </a:r>
            <a:r>
              <a:rPr lang="en-US" sz="2000" dirty="0"/>
              <a:t> place- 8 </a:t>
            </a:r>
          </a:p>
        </p:txBody>
      </p:sp>
      <p:sp>
        <p:nvSpPr>
          <p:cNvPr id="4" name="TextBox 3">
            <a:extLst>
              <a:ext uri="{FF2B5EF4-FFF2-40B4-BE49-F238E27FC236}">
                <a16:creationId xmlns:a16="http://schemas.microsoft.com/office/drawing/2014/main" id="{C0C9A89C-50A5-426B-BDE8-FB48C816F6B3}"/>
              </a:ext>
            </a:extLst>
          </p:cNvPr>
          <p:cNvSpPr txBox="1"/>
          <p:nvPr/>
        </p:nvSpPr>
        <p:spPr>
          <a:xfrm>
            <a:off x="3546764" y="1039383"/>
            <a:ext cx="4812145" cy="954107"/>
          </a:xfrm>
          <a:prstGeom prst="rect">
            <a:avLst/>
          </a:prstGeom>
          <a:noFill/>
        </p:spPr>
        <p:txBody>
          <a:bodyPr wrap="square" rtlCol="0">
            <a:spAutoFit/>
          </a:bodyPr>
          <a:lstStyle/>
          <a:p>
            <a:r>
              <a:rPr lang="en-US" sz="2000" b="1" dirty="0"/>
              <a:t>Health Care Issues Exam Mastery-1</a:t>
            </a:r>
            <a:r>
              <a:rPr lang="en-US" sz="2000" b="1" baseline="30000" dirty="0"/>
              <a:t>st</a:t>
            </a:r>
            <a:r>
              <a:rPr lang="en-US" sz="2000" b="1" dirty="0"/>
              <a:t> place </a:t>
            </a:r>
          </a:p>
          <a:p>
            <a:r>
              <a:rPr lang="en-US" dirty="0"/>
              <a:t>Gandara, Isabella  Hightower High School 2109  Roy, </a:t>
            </a:r>
            <a:r>
              <a:rPr lang="en-US" dirty="0" err="1"/>
              <a:t>Swaha</a:t>
            </a:r>
            <a:r>
              <a:rPr lang="en-US" dirty="0"/>
              <a:t>  Westlake HS 1107  </a:t>
            </a:r>
          </a:p>
        </p:txBody>
      </p:sp>
      <p:sp>
        <p:nvSpPr>
          <p:cNvPr id="5" name="TextBox 4">
            <a:extLst>
              <a:ext uri="{FF2B5EF4-FFF2-40B4-BE49-F238E27FC236}">
                <a16:creationId xmlns:a16="http://schemas.microsoft.com/office/drawing/2014/main" id="{0654F1B9-2F89-4C12-B3F8-459005617DE7}"/>
              </a:ext>
            </a:extLst>
          </p:cNvPr>
          <p:cNvSpPr txBox="1"/>
          <p:nvPr/>
        </p:nvSpPr>
        <p:spPr>
          <a:xfrm>
            <a:off x="3546764" y="1993490"/>
            <a:ext cx="4572000" cy="646331"/>
          </a:xfrm>
          <a:prstGeom prst="rect">
            <a:avLst/>
          </a:prstGeom>
          <a:noFill/>
        </p:spPr>
        <p:txBody>
          <a:bodyPr wrap="square" rtlCol="0">
            <a:spAutoFit/>
          </a:bodyPr>
          <a:lstStyle/>
          <a:p>
            <a:r>
              <a:rPr lang="en-US" b="1" dirty="0"/>
              <a:t>Outstanding HOSA Chapter Recognition</a:t>
            </a:r>
          </a:p>
          <a:p>
            <a:r>
              <a:rPr lang="en-US" dirty="0"/>
              <a:t>20 chapter  </a:t>
            </a:r>
          </a:p>
        </p:txBody>
      </p:sp>
      <p:sp>
        <p:nvSpPr>
          <p:cNvPr id="6" name="TextBox 5">
            <a:extLst>
              <a:ext uri="{FF2B5EF4-FFF2-40B4-BE49-F238E27FC236}">
                <a16:creationId xmlns:a16="http://schemas.microsoft.com/office/drawing/2014/main" id="{98224679-740B-4A59-B397-62C9DCB9DAEC}"/>
              </a:ext>
            </a:extLst>
          </p:cNvPr>
          <p:cNvSpPr txBox="1"/>
          <p:nvPr/>
        </p:nvSpPr>
        <p:spPr>
          <a:xfrm>
            <a:off x="3546764" y="2644438"/>
            <a:ext cx="4572000" cy="646331"/>
          </a:xfrm>
          <a:prstGeom prst="rect">
            <a:avLst/>
          </a:prstGeom>
          <a:noFill/>
        </p:spPr>
        <p:txBody>
          <a:bodyPr wrap="square" rtlCol="0">
            <a:spAutoFit/>
          </a:bodyPr>
          <a:lstStyle/>
          <a:p>
            <a:r>
              <a:rPr lang="en-US" b="1" dirty="0"/>
              <a:t>Barbara James Service Awards </a:t>
            </a:r>
          </a:p>
          <a:p>
            <a:r>
              <a:rPr lang="en-US" dirty="0"/>
              <a:t>214 members from Texas were recognized</a:t>
            </a:r>
          </a:p>
        </p:txBody>
      </p:sp>
      <p:sp>
        <p:nvSpPr>
          <p:cNvPr id="7" name="TextBox 6">
            <a:extLst>
              <a:ext uri="{FF2B5EF4-FFF2-40B4-BE49-F238E27FC236}">
                <a16:creationId xmlns:a16="http://schemas.microsoft.com/office/drawing/2014/main" id="{68817022-EB4B-4E61-9FD0-3AD36CE9B1EC}"/>
              </a:ext>
            </a:extLst>
          </p:cNvPr>
          <p:cNvSpPr txBox="1"/>
          <p:nvPr/>
        </p:nvSpPr>
        <p:spPr>
          <a:xfrm>
            <a:off x="3546764" y="3295171"/>
            <a:ext cx="4572000" cy="923330"/>
          </a:xfrm>
          <a:prstGeom prst="rect">
            <a:avLst/>
          </a:prstGeom>
          <a:noFill/>
        </p:spPr>
        <p:txBody>
          <a:bodyPr wrap="square" rtlCol="0">
            <a:spAutoFit/>
          </a:bodyPr>
          <a:lstStyle/>
          <a:p>
            <a:r>
              <a:rPr lang="en-US" b="1" dirty="0"/>
              <a:t>National Geographic Learning Academic Testing Center for Future Health Professionals </a:t>
            </a:r>
          </a:p>
          <a:p>
            <a:r>
              <a:rPr lang="en-US" dirty="0"/>
              <a:t>10 students from Texas Recognized</a:t>
            </a:r>
          </a:p>
        </p:txBody>
      </p:sp>
      <p:sp>
        <p:nvSpPr>
          <p:cNvPr id="8" name="TextBox 7">
            <a:extLst>
              <a:ext uri="{FF2B5EF4-FFF2-40B4-BE49-F238E27FC236}">
                <a16:creationId xmlns:a16="http://schemas.microsoft.com/office/drawing/2014/main" id="{0A23CB42-4B18-47BF-8B01-36182B518289}"/>
              </a:ext>
            </a:extLst>
          </p:cNvPr>
          <p:cNvSpPr txBox="1"/>
          <p:nvPr/>
        </p:nvSpPr>
        <p:spPr>
          <a:xfrm>
            <a:off x="3608087" y="4251026"/>
            <a:ext cx="4449354" cy="646331"/>
          </a:xfrm>
          <a:prstGeom prst="rect">
            <a:avLst/>
          </a:prstGeom>
          <a:noFill/>
        </p:spPr>
        <p:txBody>
          <a:bodyPr wrap="square" rtlCol="0">
            <a:spAutoFit/>
          </a:bodyPr>
          <a:lstStyle/>
          <a:p>
            <a:r>
              <a:rPr lang="en-US" b="1" dirty="0"/>
              <a:t>MRC Volunteer Service</a:t>
            </a:r>
          </a:p>
          <a:p>
            <a:r>
              <a:rPr lang="en-US" dirty="0"/>
              <a:t>8 students from Texas recognized</a:t>
            </a:r>
          </a:p>
        </p:txBody>
      </p:sp>
    </p:spTree>
    <p:extLst>
      <p:ext uri="{BB962C8B-B14F-4D97-AF65-F5344CB8AC3E}">
        <p14:creationId xmlns:p14="http://schemas.microsoft.com/office/powerpoint/2010/main" val="1323496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charset="0"/>
                <a:ea typeface="Arial" charset="0"/>
                <a:cs typeface="Arial" charset="0"/>
              </a:rPr>
              <a:t>2019-2020 annual Topics</a:t>
            </a:r>
          </a:p>
        </p:txBody>
      </p:sp>
      <p:sp>
        <p:nvSpPr>
          <p:cNvPr id="3" name="Content Placeholder 2"/>
          <p:cNvSpPr>
            <a:spLocks noGrp="1"/>
          </p:cNvSpPr>
          <p:nvPr>
            <p:ph sz="half" idx="1"/>
          </p:nvPr>
        </p:nvSpPr>
        <p:spPr>
          <a:xfrm>
            <a:off x="457200" y="1379594"/>
            <a:ext cx="8072438" cy="3394075"/>
          </a:xfrm>
        </p:spPr>
        <p:txBody>
          <a:bodyPr/>
          <a:lstStyle/>
          <a:p>
            <a:pPr marL="0" indent="0" algn="ctr">
              <a:buNone/>
            </a:pPr>
            <a:r>
              <a:rPr lang="en-US" sz="3600" b="1" dirty="0">
                <a:solidFill>
                  <a:schemeClr val="accent2">
                    <a:lumMod val="60000"/>
                    <a:lumOff val="40000"/>
                  </a:schemeClr>
                </a:solidFill>
                <a:latin typeface="Arial" charset="0"/>
                <a:ea typeface="Arial" charset="0"/>
                <a:cs typeface="Arial" charset="0"/>
              </a:rPr>
              <a:t>Prepared Speaking &amp; Speaking Skills: </a:t>
            </a:r>
          </a:p>
          <a:p>
            <a:pPr marL="0" indent="0" algn="ctr">
              <a:buNone/>
            </a:pPr>
            <a:endParaRPr lang="en-US" sz="2000" dirty="0">
              <a:solidFill>
                <a:schemeClr val="accent2">
                  <a:lumMod val="60000"/>
                  <a:lumOff val="40000"/>
                </a:schemeClr>
              </a:solidFill>
              <a:latin typeface="Arial" charset="0"/>
              <a:ea typeface="Arial" charset="0"/>
              <a:cs typeface="Arial" charset="0"/>
            </a:endParaRPr>
          </a:p>
          <a:p>
            <a:pPr marL="0" indent="0" algn="ctr">
              <a:buNone/>
            </a:pPr>
            <a:r>
              <a:rPr lang="en-US" sz="3600" dirty="0">
                <a:solidFill>
                  <a:schemeClr val="bg1"/>
                </a:solidFill>
                <a:latin typeface="Arial" charset="0"/>
                <a:ea typeface="Arial" charset="0"/>
                <a:cs typeface="Arial" charset="0"/>
              </a:rPr>
              <a:t>Towards Tomorrow! </a:t>
            </a:r>
          </a:p>
          <a:p>
            <a:endParaRPr lang="en-US" dirty="0"/>
          </a:p>
        </p:txBody>
      </p:sp>
    </p:spTree>
    <p:extLst>
      <p:ext uri="{BB962C8B-B14F-4D97-AF65-F5344CB8AC3E}">
        <p14:creationId xmlns:p14="http://schemas.microsoft.com/office/powerpoint/2010/main" val="2224615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AFD4-64ED-404A-8BE5-7B974EBABEAC}"/>
              </a:ext>
            </a:extLst>
          </p:cNvPr>
          <p:cNvSpPr>
            <a:spLocks noGrp="1"/>
          </p:cNvSpPr>
          <p:nvPr>
            <p:ph type="title"/>
          </p:nvPr>
        </p:nvSpPr>
        <p:spPr>
          <a:xfrm>
            <a:off x="189346" y="123042"/>
            <a:ext cx="8229600" cy="857250"/>
          </a:xfrm>
        </p:spPr>
        <p:txBody>
          <a:bodyPr/>
          <a:lstStyle/>
          <a:p>
            <a:r>
              <a:rPr lang="en-US" dirty="0"/>
              <a:t>Medical Reading Books</a:t>
            </a:r>
          </a:p>
        </p:txBody>
      </p:sp>
      <p:sp>
        <p:nvSpPr>
          <p:cNvPr id="3" name="Content Placeholder 2">
            <a:extLst>
              <a:ext uri="{FF2B5EF4-FFF2-40B4-BE49-F238E27FC236}">
                <a16:creationId xmlns:a16="http://schemas.microsoft.com/office/drawing/2014/main" id="{23608A6B-01E1-4711-8359-BC1FFCAB648E}"/>
              </a:ext>
            </a:extLst>
          </p:cNvPr>
          <p:cNvSpPr>
            <a:spLocks noGrp="1"/>
          </p:cNvSpPr>
          <p:nvPr>
            <p:ph sz="half" idx="1"/>
          </p:nvPr>
        </p:nvSpPr>
        <p:spPr>
          <a:xfrm>
            <a:off x="457200" y="1268757"/>
            <a:ext cx="8229600" cy="3751701"/>
          </a:xfrm>
        </p:spPr>
        <p:txBody>
          <a:bodyPr/>
          <a:lstStyle/>
          <a:p>
            <a:pPr marL="0" indent="0">
              <a:buNone/>
            </a:pPr>
            <a:r>
              <a:rPr lang="en-US" sz="2400" dirty="0">
                <a:solidFill>
                  <a:schemeClr val="bg1"/>
                </a:solidFill>
              </a:rPr>
              <a:t>Postsecondary / Collegiate and Secondary Divisions</a:t>
            </a:r>
          </a:p>
          <a:p>
            <a:pPr lvl="0"/>
            <a:r>
              <a:rPr lang="en-US" sz="1800" b="1" dirty="0">
                <a:solidFill>
                  <a:schemeClr val="bg1"/>
                </a:solidFill>
              </a:rPr>
              <a:t>Spark: The Revolutionary New Science of Exercise and the Brain </a:t>
            </a:r>
            <a:r>
              <a:rPr lang="en-US" sz="1800" dirty="0"/>
              <a:t>by John J </a:t>
            </a:r>
            <a:r>
              <a:rPr lang="en-US" sz="1800" dirty="0" err="1"/>
              <a:t>Ratey</a:t>
            </a:r>
            <a:endParaRPr lang="en-US" sz="1800" dirty="0"/>
          </a:p>
          <a:p>
            <a:pPr lvl="0"/>
            <a:r>
              <a:rPr lang="en-US" sz="1800" b="1" i="1" dirty="0">
                <a:solidFill>
                  <a:schemeClr val="bg1"/>
                </a:solidFill>
              </a:rPr>
              <a:t>The Radium Girls: The Dark Story of America’s Shining Women </a:t>
            </a:r>
            <a:r>
              <a:rPr lang="en-US" sz="1800" dirty="0"/>
              <a:t>by Kate Moore</a:t>
            </a:r>
          </a:p>
          <a:p>
            <a:pPr lvl="0"/>
            <a:r>
              <a:rPr lang="en-US" sz="1800" b="1" i="1" dirty="0">
                <a:solidFill>
                  <a:schemeClr val="bg1"/>
                </a:solidFill>
              </a:rPr>
              <a:t>Becoming Dr. Q: My Journey from Migrant Farm Worker to Brain Surgeon</a:t>
            </a:r>
            <a:r>
              <a:rPr lang="en-US" sz="1800" b="1" i="1" dirty="0"/>
              <a:t> </a:t>
            </a:r>
            <a:r>
              <a:rPr lang="en-US" sz="1800" dirty="0"/>
              <a:t>by Alfredo Quinones-Hinojosa MD</a:t>
            </a:r>
          </a:p>
          <a:p>
            <a:pPr lvl="0"/>
            <a:r>
              <a:rPr lang="en-US" sz="1800" b="1" i="1" dirty="0">
                <a:solidFill>
                  <a:schemeClr val="bg1"/>
                </a:solidFill>
              </a:rPr>
              <a:t>The Poison Squad: One Chemist’s Single-Minded Crusade for Food Safety at the Turn of the Twentieth Century</a:t>
            </a:r>
            <a:r>
              <a:rPr lang="en-US" sz="1800" b="1" i="1" dirty="0"/>
              <a:t> </a:t>
            </a:r>
            <a:r>
              <a:rPr lang="en-US" sz="1800" b="1" dirty="0"/>
              <a:t>by </a:t>
            </a:r>
            <a:r>
              <a:rPr lang="en-US" sz="1800" dirty="0"/>
              <a:t>Deborah Blum</a:t>
            </a:r>
          </a:p>
          <a:p>
            <a:pPr lvl="0"/>
            <a:r>
              <a:rPr lang="en-US" sz="1800" b="1" dirty="0">
                <a:solidFill>
                  <a:schemeClr val="bg1"/>
                </a:solidFill>
              </a:rPr>
              <a:t>Grit: The Power of Passion and Perseverance </a:t>
            </a:r>
            <a:r>
              <a:rPr lang="en-US" sz="1800" dirty="0"/>
              <a:t>by Angela Duckworth</a:t>
            </a:r>
          </a:p>
          <a:p>
            <a:endParaRPr lang="en-US" dirty="0"/>
          </a:p>
        </p:txBody>
      </p:sp>
    </p:spTree>
    <p:extLst>
      <p:ext uri="{BB962C8B-B14F-4D97-AF65-F5344CB8AC3E}">
        <p14:creationId xmlns:p14="http://schemas.microsoft.com/office/powerpoint/2010/main" val="1854597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A1C7-F49D-4AD2-9920-58C4F438CF67}"/>
              </a:ext>
            </a:extLst>
          </p:cNvPr>
          <p:cNvSpPr>
            <a:spLocks noGrp="1"/>
          </p:cNvSpPr>
          <p:nvPr>
            <p:ph type="title"/>
          </p:nvPr>
        </p:nvSpPr>
        <p:spPr/>
        <p:txBody>
          <a:bodyPr/>
          <a:lstStyle/>
          <a:p>
            <a:r>
              <a:rPr lang="en-US" dirty="0"/>
              <a:t>Medical Reading </a:t>
            </a:r>
          </a:p>
        </p:txBody>
      </p:sp>
      <p:sp>
        <p:nvSpPr>
          <p:cNvPr id="3" name="Content Placeholder 2">
            <a:extLst>
              <a:ext uri="{FF2B5EF4-FFF2-40B4-BE49-F238E27FC236}">
                <a16:creationId xmlns:a16="http://schemas.microsoft.com/office/drawing/2014/main" id="{CC866B83-382C-43EF-A69B-8EC75F25339B}"/>
              </a:ext>
            </a:extLst>
          </p:cNvPr>
          <p:cNvSpPr>
            <a:spLocks noGrp="1"/>
          </p:cNvSpPr>
          <p:nvPr>
            <p:ph sz="half" idx="1"/>
          </p:nvPr>
        </p:nvSpPr>
        <p:spPr>
          <a:xfrm>
            <a:off x="457199" y="1379594"/>
            <a:ext cx="8298874" cy="3394075"/>
          </a:xfrm>
        </p:spPr>
        <p:txBody>
          <a:bodyPr/>
          <a:lstStyle/>
          <a:p>
            <a:pPr marL="0" indent="0">
              <a:buNone/>
            </a:pPr>
            <a:r>
              <a:rPr lang="en-US" sz="2400" dirty="0">
                <a:solidFill>
                  <a:schemeClr val="bg1"/>
                </a:solidFill>
              </a:rPr>
              <a:t>Middle School Division</a:t>
            </a:r>
          </a:p>
          <a:p>
            <a:pPr lvl="0"/>
            <a:r>
              <a:rPr lang="en-US" b="1" i="1" dirty="0">
                <a:solidFill>
                  <a:schemeClr val="bg1"/>
                </a:solidFill>
              </a:rPr>
              <a:t>Josie’s Story: A Mother’s Inspiring Crusade to Make Medical Care Safe</a:t>
            </a:r>
            <a:r>
              <a:rPr lang="en-US" b="1" i="1" dirty="0"/>
              <a:t> </a:t>
            </a:r>
            <a:r>
              <a:rPr lang="en-US" dirty="0"/>
              <a:t>by Sorrel King</a:t>
            </a:r>
          </a:p>
          <a:p>
            <a:pPr marL="0" lvl="0" indent="0">
              <a:buNone/>
            </a:pPr>
            <a:endParaRPr lang="en-US" dirty="0"/>
          </a:p>
          <a:p>
            <a:pPr lvl="0"/>
            <a:r>
              <a:rPr lang="en-US" b="1" i="1" dirty="0">
                <a:solidFill>
                  <a:schemeClr val="bg1"/>
                </a:solidFill>
              </a:rPr>
              <a:t>Don’t Kill the Birthday Girl: Tales from an Allergic Life</a:t>
            </a:r>
            <a:r>
              <a:rPr lang="en-US" dirty="0"/>
              <a:t> by Sandra Beasley</a:t>
            </a:r>
          </a:p>
          <a:p>
            <a:pPr marL="0" lvl="0" indent="0">
              <a:buNone/>
            </a:pPr>
            <a:endParaRPr lang="en-US" dirty="0"/>
          </a:p>
          <a:p>
            <a:pPr lvl="0"/>
            <a:r>
              <a:rPr lang="en-US" b="1" dirty="0">
                <a:solidFill>
                  <a:schemeClr val="bg1"/>
                </a:solidFill>
              </a:rPr>
              <a:t>Small Steps: The Year I Got Polio</a:t>
            </a:r>
            <a:r>
              <a:rPr lang="en-US" dirty="0"/>
              <a:t> by Peg </a:t>
            </a:r>
            <a:r>
              <a:rPr lang="en-US" dirty="0" err="1"/>
              <a:t>Kehret</a:t>
            </a:r>
            <a:endParaRPr lang="en-US" dirty="0"/>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687074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F1795-033B-4798-9123-39EE46BDB4F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387E4D0-B01B-492C-91BB-5E54EECB7F6D}"/>
              </a:ext>
            </a:extLst>
          </p:cNvPr>
          <p:cNvSpPr>
            <a:spLocks noGrp="1"/>
          </p:cNvSpPr>
          <p:nvPr>
            <p:ph sz="half" idx="1"/>
          </p:nvPr>
        </p:nvSpPr>
        <p:spPr>
          <a:xfrm>
            <a:off x="226290" y="1241048"/>
            <a:ext cx="4973783" cy="3394075"/>
          </a:xfrm>
        </p:spPr>
        <p:txBody>
          <a:bodyPr/>
          <a:lstStyle/>
          <a:p>
            <a:r>
              <a:rPr lang="en-US" sz="1800" dirty="0">
                <a:solidFill>
                  <a:schemeClr val="bg1"/>
                </a:solidFill>
              </a:rPr>
              <a:t>Exchange Program June 23, 2019 (after the ILC) until December 31, 2019. </a:t>
            </a:r>
          </a:p>
          <a:p>
            <a:r>
              <a:rPr lang="en-US" sz="1800" dirty="0">
                <a:solidFill>
                  <a:schemeClr val="bg1"/>
                </a:solidFill>
              </a:rPr>
              <a:t> Patches can be exchanged with HOSA for $1 per patch if they are mailed to HOSA-Future Health Professionals, 548 Silicon Drive, Suite 101, Southlake, TX  76092. </a:t>
            </a:r>
          </a:p>
          <a:p>
            <a:r>
              <a:rPr lang="en-US" sz="1800" dirty="0">
                <a:solidFill>
                  <a:schemeClr val="bg1"/>
                </a:solidFill>
              </a:rPr>
              <a:t> Or patches may be purchased directly from Awards Unlimited, however, the cost is $3.80 per patch.</a:t>
            </a:r>
          </a:p>
          <a:p>
            <a:pPr marL="0" indent="0">
              <a:buNone/>
            </a:pPr>
            <a:r>
              <a:rPr lang="en-US" sz="1800" dirty="0"/>
              <a:t> </a:t>
            </a:r>
            <a:endParaRPr lang="en-US" dirty="0"/>
          </a:p>
        </p:txBody>
      </p:sp>
      <p:pic>
        <p:nvPicPr>
          <p:cNvPr id="6" name="Picture 5">
            <a:extLst>
              <a:ext uri="{FF2B5EF4-FFF2-40B4-BE49-F238E27FC236}">
                <a16:creationId xmlns:a16="http://schemas.microsoft.com/office/drawing/2014/main" id="{DA652C68-736D-4195-BE1F-5741F35C9041}"/>
              </a:ext>
            </a:extLst>
          </p:cNvPr>
          <p:cNvPicPr>
            <a:picLocks noChangeAspect="1"/>
          </p:cNvPicPr>
          <p:nvPr/>
        </p:nvPicPr>
        <p:blipFill>
          <a:blip r:embed="rId3"/>
          <a:stretch>
            <a:fillRect/>
          </a:stretch>
        </p:blipFill>
        <p:spPr>
          <a:xfrm>
            <a:off x="5451061" y="1241048"/>
            <a:ext cx="3619048" cy="2009524"/>
          </a:xfrm>
          <a:prstGeom prst="rect">
            <a:avLst/>
          </a:prstGeom>
        </p:spPr>
      </p:pic>
      <p:sp>
        <p:nvSpPr>
          <p:cNvPr id="8" name="TextBox 7">
            <a:extLst>
              <a:ext uri="{FF2B5EF4-FFF2-40B4-BE49-F238E27FC236}">
                <a16:creationId xmlns:a16="http://schemas.microsoft.com/office/drawing/2014/main" id="{20755DF6-92A8-4FC1-99FE-FAC264A3D264}"/>
              </a:ext>
            </a:extLst>
          </p:cNvPr>
          <p:cNvSpPr txBox="1"/>
          <p:nvPr/>
        </p:nvSpPr>
        <p:spPr>
          <a:xfrm>
            <a:off x="5015346" y="3372782"/>
            <a:ext cx="4128654" cy="1754326"/>
          </a:xfrm>
          <a:prstGeom prst="rect">
            <a:avLst/>
          </a:prstGeom>
          <a:noFill/>
        </p:spPr>
        <p:txBody>
          <a:bodyPr wrap="square" rtlCol="0">
            <a:spAutoFit/>
          </a:bodyPr>
          <a:lstStyle/>
          <a:p>
            <a:r>
              <a:rPr lang="en-US" dirty="0">
                <a:solidFill>
                  <a:schemeClr val="bg1"/>
                </a:solidFill>
              </a:rPr>
              <a:t>Starting January 1, 2020, HOSA’s new patch will be required on the blazer to qualify an official HOSA Uniform. Patches can be purchased from Awards Unlimited for $3.80.</a:t>
            </a:r>
          </a:p>
          <a:p>
            <a:r>
              <a:rPr lang="en-US" dirty="0"/>
              <a:t> </a:t>
            </a:r>
          </a:p>
        </p:txBody>
      </p:sp>
    </p:spTree>
    <p:extLst>
      <p:ext uri="{BB962C8B-B14F-4D97-AF65-F5344CB8AC3E}">
        <p14:creationId xmlns:p14="http://schemas.microsoft.com/office/powerpoint/2010/main" val="1509584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11E48-24E3-442C-99F4-FEB7B2203CC5}"/>
              </a:ext>
            </a:extLst>
          </p:cNvPr>
          <p:cNvSpPr>
            <a:spLocks noGrp="1"/>
          </p:cNvSpPr>
          <p:nvPr>
            <p:ph type="title"/>
          </p:nvPr>
        </p:nvSpPr>
        <p:spPr/>
        <p:txBody>
          <a:bodyPr/>
          <a:lstStyle/>
          <a:p>
            <a:r>
              <a:rPr lang="en-US" dirty="0"/>
              <a:t>Showing Guidelines</a:t>
            </a:r>
          </a:p>
        </p:txBody>
      </p:sp>
      <p:sp>
        <p:nvSpPr>
          <p:cNvPr id="3" name="Content Placeholder 2">
            <a:extLst>
              <a:ext uri="{FF2B5EF4-FFF2-40B4-BE49-F238E27FC236}">
                <a16:creationId xmlns:a16="http://schemas.microsoft.com/office/drawing/2014/main" id="{DB1FAA72-D245-4BBE-BC67-8832A06BEC13}"/>
              </a:ext>
            </a:extLst>
          </p:cNvPr>
          <p:cNvSpPr>
            <a:spLocks noGrp="1"/>
          </p:cNvSpPr>
          <p:nvPr>
            <p:ph sz="half" idx="1"/>
          </p:nvPr>
        </p:nvSpPr>
        <p:spPr>
          <a:xfrm>
            <a:off x="457200" y="1379594"/>
            <a:ext cx="7929418" cy="3394075"/>
          </a:xfrm>
        </p:spPr>
        <p:txBody>
          <a:bodyPr/>
          <a:lstStyle/>
          <a:p>
            <a:r>
              <a:rPr lang="en-US">
                <a:solidFill>
                  <a:schemeClr val="bg1"/>
                </a:solidFill>
              </a:rPr>
              <a:t>Beginning in 2020</a:t>
            </a:r>
            <a:r>
              <a:rPr lang="en-US" dirty="0">
                <a:solidFill>
                  <a:schemeClr val="bg1"/>
                </a:solidFill>
              </a:rPr>
              <a:t>, event guidelines will no longer need to be shown at the event orientation. </a:t>
            </a:r>
          </a:p>
        </p:txBody>
      </p:sp>
    </p:spTree>
    <p:extLst>
      <p:ext uri="{BB962C8B-B14F-4D97-AF65-F5344CB8AC3E}">
        <p14:creationId xmlns:p14="http://schemas.microsoft.com/office/powerpoint/2010/main" val="3578747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7EFD5-3266-4027-8335-453592D19F46}"/>
              </a:ext>
            </a:extLst>
          </p:cNvPr>
          <p:cNvSpPr>
            <a:spLocks noGrp="1"/>
          </p:cNvSpPr>
          <p:nvPr>
            <p:ph type="title"/>
          </p:nvPr>
        </p:nvSpPr>
        <p:spPr/>
        <p:txBody>
          <a:bodyPr/>
          <a:lstStyle/>
          <a:p>
            <a:r>
              <a:rPr lang="en-US" dirty="0"/>
              <a:t>Texas UPDATES </a:t>
            </a:r>
          </a:p>
        </p:txBody>
      </p:sp>
      <p:sp>
        <p:nvSpPr>
          <p:cNvPr id="3" name="Content Placeholder 2">
            <a:extLst>
              <a:ext uri="{FF2B5EF4-FFF2-40B4-BE49-F238E27FC236}">
                <a16:creationId xmlns:a16="http://schemas.microsoft.com/office/drawing/2014/main" id="{32CA5023-6F68-4CFA-A53F-158D5E7AEA8B}"/>
              </a:ext>
            </a:extLst>
          </p:cNvPr>
          <p:cNvSpPr>
            <a:spLocks noGrp="1"/>
          </p:cNvSpPr>
          <p:nvPr>
            <p:ph sz="half" idx="1"/>
          </p:nvPr>
        </p:nvSpPr>
        <p:spPr>
          <a:xfrm>
            <a:off x="457199" y="1379594"/>
            <a:ext cx="7633855" cy="3394075"/>
          </a:xfrm>
        </p:spPr>
        <p:txBody>
          <a:bodyPr/>
          <a:lstStyle/>
          <a:p>
            <a:pPr marL="0" indent="0">
              <a:buNone/>
            </a:pPr>
            <a:r>
              <a:rPr lang="en-US" dirty="0">
                <a:solidFill>
                  <a:schemeClr val="bg1"/>
                </a:solidFill>
              </a:rPr>
              <a:t>Medical Art Poster Theme:</a:t>
            </a:r>
          </a:p>
          <a:p>
            <a:pPr marL="0" indent="0">
              <a:buNone/>
            </a:pPr>
            <a:endParaRPr lang="en-US" dirty="0">
              <a:solidFill>
                <a:schemeClr val="bg1"/>
              </a:solidFill>
            </a:endParaRPr>
          </a:p>
          <a:p>
            <a:pPr marL="0" indent="0">
              <a:buNone/>
            </a:pPr>
            <a:r>
              <a:rPr lang="en-US" sz="4400" dirty="0">
                <a:solidFill>
                  <a:schemeClr val="bg1"/>
                </a:solidFill>
              </a:rPr>
              <a:t>Today’s Practice…</a:t>
            </a:r>
          </a:p>
          <a:p>
            <a:pPr marL="0" indent="0">
              <a:buNone/>
            </a:pPr>
            <a:r>
              <a:rPr lang="en-US" sz="4400" dirty="0">
                <a:solidFill>
                  <a:schemeClr val="bg1"/>
                </a:solidFill>
              </a:rPr>
              <a:t>Tomorrow’s Victory  </a:t>
            </a:r>
          </a:p>
        </p:txBody>
      </p:sp>
    </p:spTree>
    <p:extLst>
      <p:ext uri="{BB962C8B-B14F-4D97-AF65-F5344CB8AC3E}">
        <p14:creationId xmlns:p14="http://schemas.microsoft.com/office/powerpoint/2010/main" val="3313394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840B-8608-4435-83A7-72525692530F}"/>
              </a:ext>
            </a:extLst>
          </p:cNvPr>
          <p:cNvSpPr>
            <a:spLocks noGrp="1"/>
          </p:cNvSpPr>
          <p:nvPr>
            <p:ph type="title"/>
          </p:nvPr>
        </p:nvSpPr>
        <p:spPr/>
        <p:txBody>
          <a:bodyPr/>
          <a:lstStyle/>
          <a:p>
            <a:r>
              <a:rPr lang="en-US" dirty="0"/>
              <a:t>Dress Code </a:t>
            </a:r>
          </a:p>
        </p:txBody>
      </p:sp>
      <p:sp>
        <p:nvSpPr>
          <p:cNvPr id="3" name="Content Placeholder 2">
            <a:extLst>
              <a:ext uri="{FF2B5EF4-FFF2-40B4-BE49-F238E27FC236}">
                <a16:creationId xmlns:a16="http://schemas.microsoft.com/office/drawing/2014/main" id="{3B0FC0E3-A44A-4A73-BFA1-76CC5A6C97EC}"/>
              </a:ext>
            </a:extLst>
          </p:cNvPr>
          <p:cNvSpPr>
            <a:spLocks noGrp="1"/>
          </p:cNvSpPr>
          <p:nvPr>
            <p:ph sz="half" idx="1"/>
          </p:nvPr>
        </p:nvSpPr>
        <p:spPr>
          <a:xfrm>
            <a:off x="457200" y="1379594"/>
            <a:ext cx="6848764" cy="3394075"/>
          </a:xfrm>
        </p:spPr>
        <p:txBody>
          <a:bodyPr/>
          <a:lstStyle/>
          <a:p>
            <a:r>
              <a:rPr lang="en-US" dirty="0">
                <a:solidFill>
                  <a:schemeClr val="bg1"/>
                </a:solidFill>
              </a:rPr>
              <a:t>Dress Code </a:t>
            </a:r>
          </a:p>
          <a:p>
            <a:endParaRPr lang="en-US" b="1" dirty="0">
              <a:solidFill>
                <a:schemeClr val="bg1"/>
              </a:solidFill>
            </a:endParaRPr>
          </a:p>
          <a:p>
            <a:r>
              <a:rPr lang="en-US" b="1" dirty="0"/>
              <a:t>Texas HOSA Dress Policy has changed please see Texas HOSA web site under News and Updates</a:t>
            </a:r>
            <a:endParaRPr lang="en-US" dirty="0">
              <a:solidFill>
                <a:schemeClr val="bg1"/>
              </a:solidFill>
            </a:endParaRPr>
          </a:p>
        </p:txBody>
      </p:sp>
    </p:spTree>
    <p:extLst>
      <p:ext uri="{BB962C8B-B14F-4D97-AF65-F5344CB8AC3E}">
        <p14:creationId xmlns:p14="http://schemas.microsoft.com/office/powerpoint/2010/main" val="1319014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3D12C-D8EC-4BC9-8FDE-45A5F20BE96A}"/>
              </a:ext>
            </a:extLst>
          </p:cNvPr>
          <p:cNvSpPr>
            <a:spLocks noGrp="1"/>
          </p:cNvSpPr>
          <p:nvPr>
            <p:ph type="title"/>
          </p:nvPr>
        </p:nvSpPr>
        <p:spPr/>
        <p:txBody>
          <a:bodyPr/>
          <a:lstStyle/>
          <a:p>
            <a:r>
              <a:rPr lang="en-US" dirty="0"/>
              <a:t>Texas HOSA Fees</a:t>
            </a:r>
          </a:p>
        </p:txBody>
      </p:sp>
      <p:graphicFrame>
        <p:nvGraphicFramePr>
          <p:cNvPr id="6" name="Content Placeholder 5">
            <a:extLst>
              <a:ext uri="{FF2B5EF4-FFF2-40B4-BE49-F238E27FC236}">
                <a16:creationId xmlns:a16="http://schemas.microsoft.com/office/drawing/2014/main" id="{51F96AAA-9BA8-49A0-900C-5F7D4C39A1E9}"/>
              </a:ext>
            </a:extLst>
          </p:cNvPr>
          <p:cNvGraphicFramePr>
            <a:graphicFrameLocks noGrp="1"/>
          </p:cNvGraphicFramePr>
          <p:nvPr>
            <p:ph sz="half" idx="1"/>
            <p:extLst>
              <p:ext uri="{D42A27DB-BD31-4B8C-83A1-F6EECF244321}">
                <p14:modId xmlns:p14="http://schemas.microsoft.com/office/powerpoint/2010/main" val="3101464125"/>
              </p:ext>
            </p:extLst>
          </p:nvPr>
        </p:nvGraphicFramePr>
        <p:xfrm>
          <a:off x="1131410" y="1562989"/>
          <a:ext cx="6848807" cy="3396939"/>
        </p:xfrm>
        <a:graphic>
          <a:graphicData uri="http://schemas.openxmlformats.org/drawingml/2006/table">
            <a:tbl>
              <a:tblPr>
                <a:tableStyleId>{5C22544A-7EE6-4342-B048-85BDC9FD1C3A}</a:tableStyleId>
              </a:tblPr>
              <a:tblGrid>
                <a:gridCol w="2601879">
                  <a:extLst>
                    <a:ext uri="{9D8B030D-6E8A-4147-A177-3AD203B41FA5}">
                      <a16:colId xmlns:a16="http://schemas.microsoft.com/office/drawing/2014/main" val="1192680020"/>
                    </a:ext>
                  </a:extLst>
                </a:gridCol>
                <a:gridCol w="1893331">
                  <a:extLst>
                    <a:ext uri="{9D8B030D-6E8A-4147-A177-3AD203B41FA5}">
                      <a16:colId xmlns:a16="http://schemas.microsoft.com/office/drawing/2014/main" val="2055385971"/>
                    </a:ext>
                  </a:extLst>
                </a:gridCol>
                <a:gridCol w="2353597">
                  <a:extLst>
                    <a:ext uri="{9D8B030D-6E8A-4147-A177-3AD203B41FA5}">
                      <a16:colId xmlns:a16="http://schemas.microsoft.com/office/drawing/2014/main" val="3025752850"/>
                    </a:ext>
                  </a:extLst>
                </a:gridCol>
              </a:tblGrid>
              <a:tr h="959967">
                <a:tc>
                  <a:txBody>
                    <a:bodyPr/>
                    <a:lstStyle/>
                    <a:p>
                      <a:pPr marL="415925" marR="158750" indent="-362585" algn="l">
                        <a:lnSpc>
                          <a:spcPct val="100000"/>
                        </a:lnSpc>
                        <a:spcBef>
                          <a:spcPts val="0"/>
                        </a:spcBef>
                        <a:spcAft>
                          <a:spcPts val="0"/>
                        </a:spcAft>
                        <a:tabLst>
                          <a:tab pos="419100" algn="l"/>
                        </a:tabLst>
                      </a:pPr>
                      <a:r>
                        <a:rPr lang="en-US" sz="1000">
                          <a:effectLst/>
                        </a:rPr>
                        <a:t> </a:t>
                      </a:r>
                      <a:endParaRPr lang="en-US" sz="1100">
                        <a:effectLst/>
                      </a:endParaRPr>
                    </a:p>
                    <a:p>
                      <a:pPr marL="415925" marR="158750" indent="-362585" algn="l">
                        <a:lnSpc>
                          <a:spcPct val="100000"/>
                        </a:lnSpc>
                        <a:spcBef>
                          <a:spcPts val="0"/>
                        </a:spcBef>
                        <a:spcAft>
                          <a:spcPts val="0"/>
                        </a:spcAft>
                        <a:tabLst>
                          <a:tab pos="419100" algn="l"/>
                        </a:tabLst>
                      </a:pPr>
                      <a:r>
                        <a:rPr lang="en-US" sz="1000">
                          <a:effectLst/>
                        </a:rPr>
                        <a:t>Affiliation Fees</a:t>
                      </a:r>
                      <a:endParaRPr lang="en-US" sz="1100">
                        <a:effectLst/>
                      </a:endParaRPr>
                    </a:p>
                    <a:p>
                      <a:pPr marL="415925" marR="158750" indent="-362585" algn="l">
                        <a:lnSpc>
                          <a:spcPct val="100000"/>
                        </a:lnSpc>
                        <a:spcBef>
                          <a:spcPts val="0"/>
                        </a:spcBef>
                        <a:spcAft>
                          <a:spcPts val="0"/>
                        </a:spcAft>
                        <a:tabLst>
                          <a:tab pos="419100" algn="l"/>
                        </a:tabLst>
                      </a:pPr>
                      <a:r>
                        <a:rPr lang="en-US" sz="10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000">
                          <a:effectLst/>
                        </a:rPr>
                        <a:t>  $25.00</a:t>
                      </a:r>
                      <a:endParaRPr lang="en-US" sz="1100">
                        <a:effectLst/>
                      </a:endParaRPr>
                    </a:p>
                    <a:p>
                      <a:pPr marL="415925" marR="158750" indent="-362585" algn="ctr">
                        <a:lnSpc>
                          <a:spcPct val="100000"/>
                        </a:lnSpc>
                        <a:spcBef>
                          <a:spcPts val="0"/>
                        </a:spcBef>
                        <a:spcAft>
                          <a:spcPts val="0"/>
                        </a:spcAft>
                        <a:tabLst>
                          <a:tab pos="419100" algn="l"/>
                        </a:tabLst>
                      </a:pPr>
                      <a:r>
                        <a:rPr lang="en-US" sz="10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0" marR="0" algn="l">
                        <a:lnSpc>
                          <a:spcPct val="107000"/>
                        </a:lnSpc>
                        <a:spcBef>
                          <a:spcPts val="170"/>
                        </a:spcBef>
                        <a:spcAft>
                          <a:spcPts val="0"/>
                        </a:spcAft>
                      </a:pPr>
                      <a:r>
                        <a:rPr lang="en-US" sz="1000">
                          <a:effectLst/>
                        </a:rPr>
                        <a:t>Payment is mailed to </a:t>
                      </a:r>
                      <a:endParaRPr lang="en-US" sz="1100">
                        <a:effectLst/>
                      </a:endParaRPr>
                    </a:p>
                    <a:p>
                      <a:pPr marL="63500" marR="0" algn="l">
                        <a:lnSpc>
                          <a:spcPct val="107000"/>
                        </a:lnSpc>
                        <a:spcBef>
                          <a:spcPts val="170"/>
                        </a:spcBef>
                        <a:spcAft>
                          <a:spcPts val="0"/>
                        </a:spcAft>
                      </a:pPr>
                      <a:r>
                        <a:rPr lang="en-US" sz="1000">
                          <a:effectLst/>
                        </a:rPr>
                        <a:t>HOSA Headquarters</a:t>
                      </a:r>
                      <a:endParaRPr lang="en-US" sz="1100">
                        <a:effectLst/>
                      </a:endParaRPr>
                    </a:p>
                    <a:p>
                      <a:pPr marL="63500" marR="0" algn="l">
                        <a:lnSpc>
                          <a:spcPct val="107000"/>
                        </a:lnSpc>
                        <a:spcBef>
                          <a:spcPts val="170"/>
                        </a:spcBef>
                        <a:spcAft>
                          <a:spcPts val="0"/>
                        </a:spcAft>
                      </a:pPr>
                      <a:r>
                        <a:rPr lang="en-US" sz="1000">
                          <a:effectLst/>
                        </a:rPr>
                        <a:t>548 Silicon Drive, Suite 101</a:t>
                      </a:r>
                      <a:br>
                        <a:rPr lang="en-US" sz="1000">
                          <a:effectLst/>
                        </a:rPr>
                      </a:br>
                      <a:r>
                        <a:rPr lang="en-US" sz="1000">
                          <a:effectLst/>
                        </a:rPr>
                        <a:t>Southlake, TX  76092</a:t>
                      </a:r>
                      <a:endParaRPr lang="en-US" sz="1100">
                        <a:effectLst/>
                      </a:endParaRPr>
                    </a:p>
                    <a:p>
                      <a:pPr marL="415925" marR="158750" indent="-362585" algn="l">
                        <a:lnSpc>
                          <a:spcPct val="100000"/>
                        </a:lnSpc>
                        <a:spcBef>
                          <a:spcPts val="0"/>
                        </a:spcBef>
                        <a:spcAft>
                          <a:spcPts val="0"/>
                        </a:spcAft>
                        <a:tabLst>
                          <a:tab pos="419100" algn="l"/>
                        </a:tabLst>
                      </a:pPr>
                      <a:r>
                        <a:rPr lang="en-US" sz="10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14168608"/>
                  </a:ext>
                </a:extLst>
              </a:tr>
              <a:tr h="513047">
                <a:tc>
                  <a:txBody>
                    <a:bodyPr/>
                    <a:lstStyle/>
                    <a:p>
                      <a:pPr marL="415925" marR="158750" indent="-362585" algn="l">
                        <a:lnSpc>
                          <a:spcPct val="100000"/>
                        </a:lnSpc>
                        <a:spcBef>
                          <a:spcPts val="0"/>
                        </a:spcBef>
                        <a:spcAft>
                          <a:spcPts val="0"/>
                        </a:spcAft>
                        <a:tabLst>
                          <a:tab pos="419100" algn="l"/>
                        </a:tabLst>
                      </a:pPr>
                      <a:r>
                        <a:rPr lang="en-US" sz="1000">
                          <a:effectLst/>
                        </a:rPr>
                        <a:t> </a:t>
                      </a:r>
                      <a:endParaRPr lang="en-US" sz="1100">
                        <a:effectLst/>
                      </a:endParaRPr>
                    </a:p>
                    <a:p>
                      <a:pPr marL="415925" marR="158750" indent="-362585" algn="l">
                        <a:lnSpc>
                          <a:spcPct val="100000"/>
                        </a:lnSpc>
                        <a:spcBef>
                          <a:spcPts val="0"/>
                        </a:spcBef>
                        <a:spcAft>
                          <a:spcPts val="0"/>
                        </a:spcAft>
                        <a:tabLst>
                          <a:tab pos="419100" algn="l"/>
                        </a:tabLst>
                      </a:pPr>
                      <a:r>
                        <a:rPr lang="en-US" sz="1000">
                          <a:effectLst/>
                        </a:rPr>
                        <a:t>Fall Conference</a:t>
                      </a:r>
                      <a:endParaRPr lang="en-US" sz="1100">
                        <a:effectLst/>
                      </a:endParaRPr>
                    </a:p>
                    <a:p>
                      <a:pPr marL="415925" marR="158750" indent="-362585" algn="l">
                        <a:lnSpc>
                          <a:spcPct val="100000"/>
                        </a:lnSpc>
                        <a:spcBef>
                          <a:spcPts val="0"/>
                        </a:spcBef>
                        <a:spcAft>
                          <a:spcPts val="0"/>
                        </a:spcAft>
                        <a:tabLst>
                          <a:tab pos="419100" algn="l"/>
                        </a:tabLst>
                      </a:pPr>
                      <a:r>
                        <a:rPr lang="en-US" sz="1000">
                          <a:effectLst/>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415925" marR="158750" indent="-362585" algn="l">
                        <a:lnSpc>
                          <a:spcPct val="100000"/>
                        </a:lnSpc>
                        <a:spcBef>
                          <a:spcPts val="0"/>
                        </a:spcBef>
                        <a:spcAft>
                          <a:spcPts val="0"/>
                        </a:spcAft>
                        <a:tabLst>
                          <a:tab pos="419100" algn="l"/>
                        </a:tabLst>
                      </a:pPr>
                      <a:r>
                        <a:rPr lang="en-US" sz="1000">
                          <a:effectLst/>
                        </a:rPr>
                        <a:t>$15.00 per attendee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53340" marR="158750" algn="l">
                        <a:lnSpc>
                          <a:spcPct val="100000"/>
                        </a:lnSpc>
                        <a:spcBef>
                          <a:spcPts val="0"/>
                        </a:spcBef>
                        <a:spcAft>
                          <a:spcPts val="0"/>
                        </a:spcAft>
                        <a:tabLst>
                          <a:tab pos="419100" algn="l"/>
                        </a:tabLst>
                      </a:pPr>
                      <a:r>
                        <a:rPr lang="en-US" sz="1000">
                          <a:effectLst/>
                        </a:rPr>
                        <a:t>Payment is collected at Fall Conference Check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1777606"/>
                  </a:ext>
                </a:extLst>
              </a:tr>
              <a:tr h="687625">
                <a:tc>
                  <a:txBody>
                    <a:bodyPr/>
                    <a:lstStyle/>
                    <a:p>
                      <a:pPr marL="415925" marR="158750" indent="-362585" algn="l">
                        <a:lnSpc>
                          <a:spcPct val="100000"/>
                        </a:lnSpc>
                        <a:spcBef>
                          <a:spcPts val="0"/>
                        </a:spcBef>
                        <a:spcAft>
                          <a:spcPts val="0"/>
                        </a:spcAft>
                        <a:tabLst>
                          <a:tab pos="419100" algn="l"/>
                        </a:tabLst>
                      </a:pPr>
                      <a:r>
                        <a:rPr lang="en-US" sz="1000" dirty="0">
                          <a:effectLst/>
                        </a:rPr>
                        <a:t>On Line Testing</a:t>
                      </a:r>
                      <a:endParaRPr lang="en-US" sz="1100" dirty="0">
                        <a:effectLst/>
                      </a:endParaRPr>
                    </a:p>
                    <a:p>
                      <a:pPr marL="415925" marR="158750" indent="-362585" algn="l">
                        <a:lnSpc>
                          <a:spcPct val="100000"/>
                        </a:lnSpc>
                        <a:spcBef>
                          <a:spcPts val="0"/>
                        </a:spcBef>
                        <a:spcAft>
                          <a:spcPts val="0"/>
                        </a:spcAft>
                        <a:tabLst>
                          <a:tab pos="419100" algn="l"/>
                        </a:tabLst>
                      </a:pPr>
                      <a:r>
                        <a:rPr lang="en-US" sz="1000" dirty="0">
                          <a:effectLst/>
                        </a:rPr>
                        <a:t> </a:t>
                      </a:r>
                      <a:endParaRPr lang="en-US" sz="1100" dirty="0">
                        <a:effectLst/>
                      </a:endParaRPr>
                    </a:p>
                    <a:p>
                      <a:pPr marL="415925" marR="158750" indent="-362585" algn="l">
                        <a:lnSpc>
                          <a:spcPct val="100000"/>
                        </a:lnSpc>
                        <a:spcBef>
                          <a:spcPts val="0"/>
                        </a:spcBef>
                        <a:spcAft>
                          <a:spcPts val="0"/>
                        </a:spcAft>
                        <a:tabLst>
                          <a:tab pos="419100" algn="l"/>
                        </a:tabLst>
                      </a:pPr>
                      <a:r>
                        <a:rPr lang="en-US" sz="1000" dirty="0">
                          <a:effectLst/>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158750" algn="l">
                        <a:lnSpc>
                          <a:spcPct val="100000"/>
                        </a:lnSpc>
                        <a:spcBef>
                          <a:spcPts val="0"/>
                        </a:spcBef>
                        <a:spcAft>
                          <a:spcPts val="0"/>
                        </a:spcAft>
                        <a:tabLst>
                          <a:tab pos="419100" algn="l"/>
                        </a:tabLst>
                      </a:pPr>
                      <a:r>
                        <a:rPr lang="en-US" sz="1000">
                          <a:effectLst/>
                        </a:rPr>
                        <a:t>   $5.00 per test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415925" marR="158750" indent="-362585" algn="l">
                        <a:lnSpc>
                          <a:spcPct val="100000"/>
                        </a:lnSpc>
                        <a:spcBef>
                          <a:spcPts val="0"/>
                        </a:spcBef>
                        <a:spcAft>
                          <a:spcPts val="0"/>
                        </a:spcAft>
                        <a:tabLst>
                          <a:tab pos="419100" algn="l"/>
                        </a:tabLst>
                      </a:pPr>
                      <a:r>
                        <a:rPr lang="en-US" sz="1000">
                          <a:effectLst/>
                        </a:rPr>
                        <a:t>Payment is mailed to </a:t>
                      </a:r>
                      <a:endParaRPr lang="en-US" sz="1100">
                        <a:effectLst/>
                      </a:endParaRPr>
                    </a:p>
                    <a:p>
                      <a:pPr marL="415925" marR="158750" indent="-362585" algn="l">
                        <a:lnSpc>
                          <a:spcPct val="100000"/>
                        </a:lnSpc>
                        <a:spcBef>
                          <a:spcPts val="0"/>
                        </a:spcBef>
                        <a:spcAft>
                          <a:spcPts val="0"/>
                        </a:spcAft>
                        <a:tabLst>
                          <a:tab pos="419100" algn="l"/>
                        </a:tabLst>
                      </a:pPr>
                      <a:r>
                        <a:rPr lang="en-US" sz="1000">
                          <a:effectLst/>
                        </a:rPr>
                        <a:t>Texas HOSA</a:t>
                      </a:r>
                      <a:endParaRPr lang="en-US" sz="1100">
                        <a:effectLst/>
                      </a:endParaRPr>
                    </a:p>
                    <a:p>
                      <a:pPr marL="415925" marR="158750" indent="-362585" algn="l">
                        <a:lnSpc>
                          <a:spcPct val="100000"/>
                        </a:lnSpc>
                        <a:spcBef>
                          <a:spcPts val="0"/>
                        </a:spcBef>
                        <a:spcAft>
                          <a:spcPts val="0"/>
                        </a:spcAft>
                        <a:tabLst>
                          <a:tab pos="419100" algn="l"/>
                        </a:tabLst>
                      </a:pPr>
                      <a:r>
                        <a:rPr lang="en-US" sz="1000">
                          <a:effectLst/>
                        </a:rPr>
                        <a:t>P.O. Box 640</a:t>
                      </a:r>
                      <a:endParaRPr lang="en-US" sz="1100">
                        <a:effectLst/>
                      </a:endParaRPr>
                    </a:p>
                    <a:p>
                      <a:pPr marL="415925" marR="158750" indent="-362585" algn="l">
                        <a:lnSpc>
                          <a:spcPct val="100000"/>
                        </a:lnSpc>
                        <a:spcBef>
                          <a:spcPts val="0"/>
                        </a:spcBef>
                        <a:spcAft>
                          <a:spcPts val="0"/>
                        </a:spcAft>
                        <a:tabLst>
                          <a:tab pos="419100" algn="l"/>
                        </a:tabLst>
                      </a:pPr>
                      <a:r>
                        <a:rPr lang="en-US" sz="1000">
                          <a:effectLst/>
                        </a:rPr>
                        <a:t>Monahans, Texas 79756</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61691246"/>
                  </a:ext>
                </a:extLst>
              </a:tr>
              <a:tr h="604255">
                <a:tc>
                  <a:txBody>
                    <a:bodyPr/>
                    <a:lstStyle/>
                    <a:p>
                      <a:pPr marL="415925" marR="158750" indent="-362585" algn="l">
                        <a:lnSpc>
                          <a:spcPct val="100000"/>
                        </a:lnSpc>
                        <a:spcBef>
                          <a:spcPts val="0"/>
                        </a:spcBef>
                        <a:spcAft>
                          <a:spcPts val="0"/>
                        </a:spcAft>
                        <a:tabLst>
                          <a:tab pos="419100" algn="l"/>
                        </a:tabLst>
                      </a:pPr>
                      <a:r>
                        <a:rPr lang="en-US" sz="1000">
                          <a:effectLst/>
                        </a:rPr>
                        <a:t>Area Spring Leadership</a:t>
                      </a:r>
                      <a:endParaRPr lang="en-US" sz="1100">
                        <a:effectLst/>
                      </a:endParaRPr>
                    </a:p>
                    <a:p>
                      <a:pPr marL="415925" marR="158750" indent="-362585" algn="l">
                        <a:lnSpc>
                          <a:spcPct val="100000"/>
                        </a:lnSpc>
                        <a:spcBef>
                          <a:spcPts val="0"/>
                        </a:spcBef>
                        <a:spcAft>
                          <a:spcPts val="0"/>
                        </a:spcAft>
                        <a:tabLst>
                          <a:tab pos="419100" algn="l"/>
                        </a:tabLst>
                      </a:pPr>
                      <a:r>
                        <a:rPr lang="en-US" sz="1000">
                          <a:effectLst/>
                        </a:rPr>
                        <a:t>Conference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415925" marR="158750" indent="-362585" algn="l">
                        <a:lnSpc>
                          <a:spcPct val="100000"/>
                        </a:lnSpc>
                        <a:spcBef>
                          <a:spcPts val="0"/>
                        </a:spcBef>
                        <a:spcAft>
                          <a:spcPts val="0"/>
                        </a:spcAft>
                        <a:tabLst>
                          <a:tab pos="419100" algn="l"/>
                        </a:tabLst>
                      </a:pPr>
                      <a:r>
                        <a:rPr lang="en-US" sz="1000" dirty="0">
                          <a:effectLst/>
                          <a:highlight>
                            <a:srgbClr val="FFFF00"/>
                          </a:highlight>
                        </a:rPr>
                        <a:t>$30.00 per student</a:t>
                      </a:r>
                      <a:endParaRPr lang="en-US" sz="1100" dirty="0">
                        <a:effectLst/>
                      </a:endParaRPr>
                    </a:p>
                    <a:p>
                      <a:pPr marL="415925" marR="158750" indent="-362585" algn="l">
                        <a:lnSpc>
                          <a:spcPct val="100000"/>
                        </a:lnSpc>
                        <a:spcBef>
                          <a:spcPts val="0"/>
                        </a:spcBef>
                        <a:spcAft>
                          <a:spcPts val="0"/>
                        </a:spcAft>
                        <a:tabLst>
                          <a:tab pos="419100" algn="l"/>
                        </a:tabLst>
                      </a:pPr>
                      <a:r>
                        <a:rPr lang="en-US" sz="1000" dirty="0">
                          <a:effectLst/>
                          <a:highlight>
                            <a:srgbClr val="FFFF00"/>
                          </a:highlight>
                        </a:rPr>
                        <a:t>$30 for Advisor</a:t>
                      </a:r>
                      <a:endParaRPr lang="en-US" sz="1100" dirty="0">
                        <a:effectLst/>
                      </a:endParaRPr>
                    </a:p>
                    <a:p>
                      <a:pPr marL="415925" marR="158750" indent="-362585" algn="l">
                        <a:lnSpc>
                          <a:spcPct val="100000"/>
                        </a:lnSpc>
                        <a:spcBef>
                          <a:spcPts val="0"/>
                        </a:spcBef>
                        <a:spcAft>
                          <a:spcPts val="0"/>
                        </a:spcAft>
                        <a:tabLst>
                          <a:tab pos="419100" algn="l"/>
                        </a:tabLst>
                      </a:pPr>
                      <a:r>
                        <a:rPr lang="en-US" sz="1000" dirty="0">
                          <a:effectLst/>
                          <a:highlight>
                            <a:srgbClr val="FFFF00"/>
                          </a:highlight>
                        </a:rPr>
                        <a:t>$30 Chaperone</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415925" marR="158750" indent="-362585" algn="l">
                        <a:lnSpc>
                          <a:spcPct val="100000"/>
                        </a:lnSpc>
                        <a:spcBef>
                          <a:spcPts val="0"/>
                        </a:spcBef>
                        <a:spcAft>
                          <a:spcPts val="0"/>
                        </a:spcAft>
                        <a:tabLst>
                          <a:tab pos="419100" algn="l"/>
                        </a:tabLst>
                      </a:pPr>
                      <a:r>
                        <a:rPr lang="en-US" sz="1000">
                          <a:effectLst/>
                        </a:rPr>
                        <a:t>Payment is collected at </a:t>
                      </a:r>
                      <a:endParaRPr lang="en-US" sz="1100">
                        <a:effectLst/>
                      </a:endParaRPr>
                    </a:p>
                    <a:p>
                      <a:pPr marL="415925" marR="158750" indent="-362585" algn="l">
                        <a:lnSpc>
                          <a:spcPct val="100000"/>
                        </a:lnSpc>
                        <a:spcBef>
                          <a:spcPts val="0"/>
                        </a:spcBef>
                        <a:spcAft>
                          <a:spcPts val="0"/>
                        </a:spcAft>
                        <a:tabLst>
                          <a:tab pos="419100" algn="l"/>
                        </a:tabLst>
                      </a:pPr>
                      <a:r>
                        <a:rPr lang="en-US" sz="1000">
                          <a:effectLst/>
                        </a:rPr>
                        <a:t>Area Conference Check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1431512"/>
                  </a:ext>
                </a:extLst>
              </a:tr>
              <a:tr h="632045">
                <a:tc>
                  <a:txBody>
                    <a:bodyPr/>
                    <a:lstStyle/>
                    <a:p>
                      <a:pPr marL="415925" marR="158750" indent="-362585" algn="l">
                        <a:lnSpc>
                          <a:spcPct val="100000"/>
                        </a:lnSpc>
                        <a:spcBef>
                          <a:spcPts val="0"/>
                        </a:spcBef>
                        <a:spcAft>
                          <a:spcPts val="0"/>
                        </a:spcAft>
                        <a:tabLst>
                          <a:tab pos="419100" algn="l"/>
                        </a:tabLst>
                      </a:pPr>
                      <a:r>
                        <a:rPr lang="en-US" sz="1000">
                          <a:effectLst/>
                        </a:rPr>
                        <a:t>State Leadership Conference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415925" marR="158750" indent="-362585" algn="l">
                        <a:lnSpc>
                          <a:spcPct val="100000"/>
                        </a:lnSpc>
                        <a:spcBef>
                          <a:spcPts val="0"/>
                        </a:spcBef>
                        <a:spcAft>
                          <a:spcPts val="0"/>
                        </a:spcAft>
                        <a:tabLst>
                          <a:tab pos="419100" algn="l"/>
                        </a:tabLst>
                      </a:pPr>
                      <a:r>
                        <a:rPr lang="en-US" sz="1000" dirty="0">
                          <a:effectLst/>
                        </a:rPr>
                        <a:t>$60 per student </a:t>
                      </a:r>
                      <a:endParaRPr lang="en-US" sz="1100" dirty="0">
                        <a:effectLst/>
                      </a:endParaRPr>
                    </a:p>
                    <a:p>
                      <a:pPr marL="415925" marR="158750" indent="-362585" algn="l">
                        <a:lnSpc>
                          <a:spcPct val="100000"/>
                        </a:lnSpc>
                        <a:spcBef>
                          <a:spcPts val="0"/>
                        </a:spcBef>
                        <a:spcAft>
                          <a:spcPts val="0"/>
                        </a:spcAft>
                        <a:tabLst>
                          <a:tab pos="419100" algn="l"/>
                        </a:tabLst>
                      </a:pPr>
                      <a:r>
                        <a:rPr lang="en-US" sz="1000" dirty="0">
                          <a:effectLst/>
                        </a:rPr>
                        <a:t>$30 for advisor </a:t>
                      </a:r>
                      <a:endParaRPr lang="en-US" sz="1100" dirty="0">
                        <a:effectLst/>
                      </a:endParaRPr>
                    </a:p>
                    <a:p>
                      <a:pPr marL="415925" marR="158750" indent="-362585" algn="l">
                        <a:lnSpc>
                          <a:spcPct val="100000"/>
                        </a:lnSpc>
                        <a:spcBef>
                          <a:spcPts val="0"/>
                        </a:spcBef>
                        <a:spcAft>
                          <a:spcPts val="0"/>
                        </a:spcAft>
                        <a:tabLst>
                          <a:tab pos="419100" algn="l"/>
                        </a:tabLst>
                      </a:pPr>
                      <a:r>
                        <a:rPr lang="en-US" sz="1000" kern="1200" dirty="0">
                          <a:solidFill>
                            <a:schemeClr val="dk1"/>
                          </a:solidFill>
                          <a:effectLst/>
                          <a:highlight>
                            <a:srgbClr val="FFFF00"/>
                          </a:highlight>
                          <a:latin typeface="+mn-lt"/>
                          <a:ea typeface="+mn-ea"/>
                          <a:cs typeface="+mn-cs"/>
                        </a:rPr>
                        <a:t>$30 for chaperone </a:t>
                      </a:r>
                    </a:p>
                  </a:txBody>
                  <a:tcPr marL="68580" marR="68580" marT="0" marB="0" anchor="ctr"/>
                </a:tc>
                <a:tc>
                  <a:txBody>
                    <a:bodyPr/>
                    <a:lstStyle/>
                    <a:p>
                      <a:pPr marL="415925" marR="158750" indent="-362585" algn="l">
                        <a:lnSpc>
                          <a:spcPct val="100000"/>
                        </a:lnSpc>
                        <a:spcBef>
                          <a:spcPts val="0"/>
                        </a:spcBef>
                        <a:spcAft>
                          <a:spcPts val="0"/>
                        </a:spcAft>
                        <a:tabLst>
                          <a:tab pos="419100" algn="l"/>
                        </a:tabLst>
                      </a:pPr>
                      <a:r>
                        <a:rPr lang="en-US" sz="1000" dirty="0">
                          <a:effectLst/>
                        </a:rPr>
                        <a:t>Payment is collected at state</a:t>
                      </a:r>
                      <a:endParaRPr lang="en-US" sz="1100" dirty="0">
                        <a:effectLst/>
                      </a:endParaRPr>
                    </a:p>
                    <a:p>
                      <a:pPr marL="415925" marR="158750" indent="-362585" algn="l">
                        <a:lnSpc>
                          <a:spcPct val="100000"/>
                        </a:lnSpc>
                        <a:spcBef>
                          <a:spcPts val="0"/>
                        </a:spcBef>
                        <a:spcAft>
                          <a:spcPts val="0"/>
                        </a:spcAft>
                        <a:tabLst>
                          <a:tab pos="419100" algn="l"/>
                        </a:tabLst>
                      </a:pPr>
                      <a:r>
                        <a:rPr lang="en-US" sz="1000" dirty="0">
                          <a:effectLst/>
                        </a:rPr>
                        <a:t>Conference Check In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2679790"/>
                  </a:ext>
                </a:extLst>
              </a:tr>
            </a:tbl>
          </a:graphicData>
        </a:graphic>
      </p:graphicFrame>
    </p:spTree>
    <p:extLst>
      <p:ext uri="{BB962C8B-B14F-4D97-AF65-F5344CB8AC3E}">
        <p14:creationId xmlns:p14="http://schemas.microsoft.com/office/powerpoint/2010/main" val="3012180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A22E-5218-458A-9680-81BF14096461}"/>
              </a:ext>
            </a:extLst>
          </p:cNvPr>
          <p:cNvSpPr>
            <a:spLocks noGrp="1"/>
          </p:cNvSpPr>
          <p:nvPr>
            <p:ph type="title"/>
          </p:nvPr>
        </p:nvSpPr>
        <p:spPr/>
        <p:txBody>
          <a:bodyPr/>
          <a:lstStyle/>
          <a:p>
            <a:r>
              <a:rPr lang="en-US" dirty="0"/>
              <a:t>Fall Conferences </a:t>
            </a:r>
            <a:br>
              <a:rPr lang="en-US" dirty="0"/>
            </a:br>
            <a:endParaRPr lang="en-US" dirty="0"/>
          </a:p>
        </p:txBody>
      </p:sp>
      <p:graphicFrame>
        <p:nvGraphicFramePr>
          <p:cNvPr id="5" name="Content Placeholder 4">
            <a:extLst>
              <a:ext uri="{FF2B5EF4-FFF2-40B4-BE49-F238E27FC236}">
                <a16:creationId xmlns:a16="http://schemas.microsoft.com/office/drawing/2014/main" id="{206ADBC3-89D0-4608-924B-29F44351A518}"/>
              </a:ext>
            </a:extLst>
          </p:cNvPr>
          <p:cNvGraphicFramePr>
            <a:graphicFrameLocks noGrp="1"/>
          </p:cNvGraphicFramePr>
          <p:nvPr>
            <p:ph sz="half" idx="2"/>
            <p:extLst>
              <p:ext uri="{D42A27DB-BD31-4B8C-83A1-F6EECF244321}">
                <p14:modId xmlns:p14="http://schemas.microsoft.com/office/powerpoint/2010/main" val="2929122091"/>
              </p:ext>
            </p:extLst>
          </p:nvPr>
        </p:nvGraphicFramePr>
        <p:xfrm>
          <a:off x="639619" y="1256149"/>
          <a:ext cx="5724235" cy="3777668"/>
        </p:xfrm>
        <a:graphic>
          <a:graphicData uri="http://schemas.openxmlformats.org/drawingml/2006/table">
            <a:tbl>
              <a:tblPr>
                <a:tableStyleId>{5C22544A-7EE6-4342-B048-85BDC9FD1C3A}</a:tableStyleId>
              </a:tblPr>
              <a:tblGrid>
                <a:gridCol w="2115477">
                  <a:extLst>
                    <a:ext uri="{9D8B030D-6E8A-4147-A177-3AD203B41FA5}">
                      <a16:colId xmlns:a16="http://schemas.microsoft.com/office/drawing/2014/main" val="1354905610"/>
                    </a:ext>
                  </a:extLst>
                </a:gridCol>
                <a:gridCol w="3608758">
                  <a:extLst>
                    <a:ext uri="{9D8B030D-6E8A-4147-A177-3AD203B41FA5}">
                      <a16:colId xmlns:a16="http://schemas.microsoft.com/office/drawing/2014/main" val="3803880188"/>
                    </a:ext>
                  </a:extLst>
                </a:gridCol>
              </a:tblGrid>
              <a:tr h="201242">
                <a:tc>
                  <a:txBody>
                    <a:bodyPr/>
                    <a:lstStyle/>
                    <a:p>
                      <a:pPr algn="l" fontAlgn="t"/>
                      <a:r>
                        <a:rPr lang="en-US" sz="1000" u="none" strike="noStrike">
                          <a:effectLst/>
                        </a:rPr>
                        <a:t> </a:t>
                      </a:r>
                      <a:endParaRPr lang="en-US" sz="1000" b="0" i="0" u="none" strike="noStrike">
                        <a:solidFill>
                          <a:srgbClr val="000000"/>
                        </a:solidFill>
                        <a:effectLst/>
                        <a:latin typeface="Times New Roman" panose="02020603050405020304" pitchFamily="18" charset="0"/>
                      </a:endParaRPr>
                    </a:p>
                  </a:txBody>
                  <a:tcPr marL="7620" marR="7620" marT="7620" marB="0"/>
                </a:tc>
                <a:tc>
                  <a:txBody>
                    <a:bodyPr/>
                    <a:lstStyle/>
                    <a:p>
                      <a:pPr algn="ctr" fontAlgn="t"/>
                      <a:r>
                        <a:rPr lang="en-US" sz="1100" u="none" strike="noStrike">
                          <a:effectLst/>
                        </a:rPr>
                        <a:t>2019</a:t>
                      </a:r>
                      <a:endParaRPr lang="en-US" sz="1100" b="1"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755464770"/>
                  </a:ext>
                </a:extLst>
              </a:tr>
              <a:tr h="426547">
                <a:tc>
                  <a:txBody>
                    <a:bodyPr/>
                    <a:lstStyle/>
                    <a:p>
                      <a:pPr algn="l" fontAlgn="t"/>
                      <a:r>
                        <a:rPr lang="en-US" sz="1000" u="none" strike="noStrike" dirty="0">
                          <a:effectLst/>
                        </a:rPr>
                        <a:t>Area 1</a:t>
                      </a:r>
                      <a:endParaRPr lang="en-US" sz="1000" b="0" i="0" u="none" strike="noStrike" dirty="0">
                        <a:solidFill>
                          <a:srgbClr val="000000"/>
                        </a:solidFill>
                        <a:effectLst/>
                        <a:latin typeface="Times New Roman" panose="02020603050405020304" pitchFamily="18" charset="0"/>
                      </a:endParaRPr>
                    </a:p>
                  </a:txBody>
                  <a:tcPr marL="7620" marR="7620" marT="7620" marB="0"/>
                </a:tc>
                <a:tc>
                  <a:txBody>
                    <a:bodyPr/>
                    <a:lstStyle/>
                    <a:p>
                      <a:pPr algn="ctr" fontAlgn="t"/>
                      <a:r>
                        <a:rPr lang="en-US" sz="700" u="none" strike="noStrike" dirty="0">
                          <a:effectLst/>
                        </a:rPr>
                        <a:t>East Central High School                             Heidi Pease                                       October 12, 2019</a:t>
                      </a:r>
                      <a:endParaRPr lang="en-US" sz="700" b="0" i="0" u="none" strike="noStrike" dirty="0">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1422771365"/>
                  </a:ext>
                </a:extLst>
              </a:tr>
              <a:tr h="472483">
                <a:tc>
                  <a:txBody>
                    <a:bodyPr/>
                    <a:lstStyle/>
                    <a:p>
                      <a:pPr algn="l" fontAlgn="ctr"/>
                      <a:r>
                        <a:rPr lang="en-US" sz="1000" u="none" strike="noStrike" dirty="0">
                          <a:effectLst/>
                        </a:rPr>
                        <a:t>Area 2</a:t>
                      </a:r>
                      <a:endParaRPr lang="en-US"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t"/>
                      <a:r>
                        <a:rPr lang="en-US" sz="700" u="none" strike="noStrike">
                          <a:effectLst/>
                        </a:rPr>
                        <a:t>Hammond Oliver (Bryan ISD)          Ulonda Rogers                                     October 5, 2019</a:t>
                      </a:r>
                      <a:endParaRPr lang="en-US" sz="7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2838699335"/>
                  </a:ext>
                </a:extLst>
              </a:tr>
              <a:tr h="428734">
                <a:tc>
                  <a:txBody>
                    <a:bodyPr/>
                    <a:lstStyle/>
                    <a:p>
                      <a:pPr algn="l" fontAlgn="ctr"/>
                      <a:r>
                        <a:rPr lang="en-US" sz="1000" u="none" strike="noStrike">
                          <a:effectLst/>
                        </a:rPr>
                        <a:t>Area 3</a:t>
                      </a:r>
                      <a:endParaRPr lang="en-US" sz="1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t"/>
                      <a:r>
                        <a:rPr lang="en-US" sz="700" u="none" strike="noStrike">
                          <a:effectLst/>
                        </a:rPr>
                        <a:t>Frisco Heritage High School               Kari Lark                                                 November 2, 2019</a:t>
                      </a:r>
                      <a:endParaRPr lang="en-US" sz="7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1627711119"/>
                  </a:ext>
                </a:extLst>
              </a:tr>
              <a:tr h="446232">
                <a:tc>
                  <a:txBody>
                    <a:bodyPr/>
                    <a:lstStyle/>
                    <a:p>
                      <a:pPr algn="l" fontAlgn="ctr"/>
                      <a:r>
                        <a:rPr lang="en-US" sz="1000" u="none" strike="noStrike">
                          <a:effectLst/>
                        </a:rPr>
                        <a:t>Area 4 East</a:t>
                      </a:r>
                      <a:endParaRPr lang="en-US" sz="1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t"/>
                      <a:r>
                        <a:rPr lang="en-US" sz="700" u="none" strike="noStrike">
                          <a:effectLst/>
                        </a:rPr>
                        <a:t>Leveland High School                              Kim Hill </a:t>
                      </a:r>
                      <a:endParaRPr lang="en-US" sz="7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3712544529"/>
                  </a:ext>
                </a:extLst>
              </a:tr>
              <a:tr h="463732">
                <a:tc>
                  <a:txBody>
                    <a:bodyPr/>
                    <a:lstStyle/>
                    <a:p>
                      <a:pPr algn="l" fontAlgn="ctr"/>
                      <a:r>
                        <a:rPr lang="en-US" sz="1000" u="none" strike="noStrike">
                          <a:effectLst/>
                        </a:rPr>
                        <a:t>Area 4 West</a:t>
                      </a:r>
                      <a:endParaRPr lang="en-US" sz="1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t"/>
                      <a:r>
                        <a:rPr lang="en-US" sz="700" u="none" strike="noStrike">
                          <a:effectLst/>
                        </a:rPr>
                        <a:t>Silva Health Magnet                         Arnold Zweeres                                  October 19, 2019</a:t>
                      </a:r>
                      <a:endParaRPr lang="en-US" sz="7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3382261264"/>
                  </a:ext>
                </a:extLst>
              </a:tr>
              <a:tr h="446232">
                <a:tc>
                  <a:txBody>
                    <a:bodyPr/>
                    <a:lstStyle/>
                    <a:p>
                      <a:pPr algn="l" fontAlgn="ctr"/>
                      <a:r>
                        <a:rPr lang="en-US" sz="1000" u="none" strike="noStrike">
                          <a:effectLst/>
                        </a:rPr>
                        <a:t>Area 5</a:t>
                      </a:r>
                      <a:endParaRPr lang="en-US" sz="1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t"/>
                      <a:r>
                        <a:rPr lang="en-US" sz="700" u="none" strike="noStrike">
                          <a:effectLst/>
                        </a:rPr>
                        <a:t>Birdvillle CTAL                                              Carly Harris                                      October 19, 2019                 </a:t>
                      </a:r>
                      <a:endParaRPr lang="en-US" sz="7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1773766973"/>
                  </a:ext>
                </a:extLst>
              </a:tr>
              <a:tr h="428734">
                <a:tc>
                  <a:txBody>
                    <a:bodyPr/>
                    <a:lstStyle/>
                    <a:p>
                      <a:pPr algn="l" fontAlgn="ctr"/>
                      <a:r>
                        <a:rPr lang="en-US" sz="1000" u="none" strike="noStrike">
                          <a:effectLst/>
                        </a:rPr>
                        <a:t>Area 6</a:t>
                      </a:r>
                      <a:endParaRPr lang="en-US" sz="1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t"/>
                      <a:r>
                        <a:rPr lang="en-US" sz="700" u="none" strike="noStrike">
                          <a:effectLst/>
                        </a:rPr>
                        <a:t>Tomball Memorial  High School Connie Page</a:t>
                      </a:r>
                      <a:endParaRPr lang="en-US" sz="7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1824858696"/>
                  </a:ext>
                </a:extLst>
              </a:tr>
              <a:tr h="463732">
                <a:tc>
                  <a:txBody>
                    <a:bodyPr/>
                    <a:lstStyle/>
                    <a:p>
                      <a:pPr algn="l" fontAlgn="ctr"/>
                      <a:r>
                        <a:rPr lang="en-US" sz="1000" u="none" strike="noStrike">
                          <a:effectLst/>
                        </a:rPr>
                        <a:t>Area 7</a:t>
                      </a:r>
                      <a:endParaRPr lang="en-US" sz="1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t"/>
                      <a:r>
                        <a:rPr lang="en-US" sz="700" u="none" strike="noStrike" dirty="0" err="1">
                          <a:effectLst/>
                        </a:rPr>
                        <a:t>Tulso</a:t>
                      </a:r>
                      <a:r>
                        <a:rPr lang="en-US" sz="700" u="none" strike="noStrike" dirty="0">
                          <a:effectLst/>
                        </a:rPr>
                        <a:t> Midway                                       Vivian Armstrong                     November 2, 2019</a:t>
                      </a:r>
                      <a:endParaRPr lang="en-US" sz="700" b="0" i="0" u="none" strike="noStrike" dirty="0">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2402505497"/>
                  </a:ext>
                </a:extLst>
              </a:tr>
            </a:tbl>
          </a:graphicData>
        </a:graphic>
      </p:graphicFrame>
    </p:spTree>
    <p:extLst>
      <p:ext uri="{BB962C8B-B14F-4D97-AF65-F5344CB8AC3E}">
        <p14:creationId xmlns:p14="http://schemas.microsoft.com/office/powerpoint/2010/main" val="2574924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0D8C7-BB6D-490B-BAF5-733B8E681D3D}"/>
              </a:ext>
            </a:extLst>
          </p:cNvPr>
          <p:cNvSpPr>
            <a:spLocks noGrp="1"/>
          </p:cNvSpPr>
          <p:nvPr>
            <p:ph type="title"/>
          </p:nvPr>
        </p:nvSpPr>
        <p:spPr/>
        <p:txBody>
          <a:bodyPr/>
          <a:lstStyle/>
          <a:p>
            <a:r>
              <a:rPr lang="en-US" dirty="0"/>
              <a:t>Area Spring Conferences</a:t>
            </a:r>
            <a:br>
              <a:rPr lang="en-US" dirty="0"/>
            </a:br>
            <a:endParaRPr lang="en-US" dirty="0"/>
          </a:p>
        </p:txBody>
      </p:sp>
      <p:graphicFrame>
        <p:nvGraphicFramePr>
          <p:cNvPr id="5" name="Content Placeholder 4">
            <a:extLst>
              <a:ext uri="{FF2B5EF4-FFF2-40B4-BE49-F238E27FC236}">
                <a16:creationId xmlns:a16="http://schemas.microsoft.com/office/drawing/2014/main" id="{5B7A3DF3-F11B-4B1C-B93C-6F30C6DA9FAD}"/>
              </a:ext>
            </a:extLst>
          </p:cNvPr>
          <p:cNvGraphicFramePr>
            <a:graphicFrameLocks noGrp="1"/>
          </p:cNvGraphicFramePr>
          <p:nvPr>
            <p:ph sz="half" idx="2"/>
            <p:extLst>
              <p:ext uri="{D42A27DB-BD31-4B8C-83A1-F6EECF244321}">
                <p14:modId xmlns:p14="http://schemas.microsoft.com/office/powerpoint/2010/main" val="1100908610"/>
              </p:ext>
            </p:extLst>
          </p:nvPr>
        </p:nvGraphicFramePr>
        <p:xfrm>
          <a:off x="877454" y="1219201"/>
          <a:ext cx="6040582" cy="3924300"/>
        </p:xfrm>
        <a:graphic>
          <a:graphicData uri="http://schemas.openxmlformats.org/drawingml/2006/table">
            <a:tbl>
              <a:tblPr>
                <a:tableStyleId>{5C22544A-7EE6-4342-B048-85BDC9FD1C3A}</a:tableStyleId>
              </a:tblPr>
              <a:tblGrid>
                <a:gridCol w="2232390">
                  <a:extLst>
                    <a:ext uri="{9D8B030D-6E8A-4147-A177-3AD203B41FA5}">
                      <a16:colId xmlns:a16="http://schemas.microsoft.com/office/drawing/2014/main" val="315337989"/>
                    </a:ext>
                  </a:extLst>
                </a:gridCol>
                <a:gridCol w="3808192">
                  <a:extLst>
                    <a:ext uri="{9D8B030D-6E8A-4147-A177-3AD203B41FA5}">
                      <a16:colId xmlns:a16="http://schemas.microsoft.com/office/drawing/2014/main" val="2721440868"/>
                    </a:ext>
                  </a:extLst>
                </a:gridCol>
              </a:tblGrid>
              <a:tr h="183775">
                <a:tc>
                  <a:txBody>
                    <a:bodyPr/>
                    <a:lstStyle/>
                    <a:p>
                      <a:pPr algn="l" fontAlgn="t"/>
                      <a:r>
                        <a:rPr lang="en-US" sz="900" u="none" strike="noStrike">
                          <a:effectLst/>
                        </a:rPr>
                        <a:t> </a:t>
                      </a:r>
                      <a:endParaRPr lang="en-US" sz="900" b="0" i="0" u="none" strike="noStrike">
                        <a:solidFill>
                          <a:srgbClr val="000000"/>
                        </a:solidFill>
                        <a:effectLst/>
                        <a:latin typeface="Times New Roman" panose="02020603050405020304" pitchFamily="18" charset="0"/>
                      </a:endParaRPr>
                    </a:p>
                  </a:txBody>
                  <a:tcPr marL="6662" marR="6662" marT="6662" marB="0"/>
                </a:tc>
                <a:tc>
                  <a:txBody>
                    <a:bodyPr/>
                    <a:lstStyle/>
                    <a:p>
                      <a:pPr algn="ctr" fontAlgn="t"/>
                      <a:r>
                        <a:rPr lang="en-US" sz="1000" u="none" strike="noStrike">
                          <a:effectLst/>
                        </a:rPr>
                        <a:t>2020</a:t>
                      </a:r>
                      <a:endParaRPr lang="en-US" sz="1000" b="1" i="0" u="none" strike="noStrike">
                        <a:solidFill>
                          <a:srgbClr val="000000"/>
                        </a:solidFill>
                        <a:effectLst/>
                        <a:latin typeface="Arial" panose="020B0604020202020204" pitchFamily="34" charset="0"/>
                      </a:endParaRPr>
                    </a:p>
                  </a:txBody>
                  <a:tcPr marL="6662" marR="6662" marT="6662" marB="0"/>
                </a:tc>
                <a:extLst>
                  <a:ext uri="{0D108BD9-81ED-4DB2-BD59-A6C34878D82A}">
                    <a16:rowId xmlns:a16="http://schemas.microsoft.com/office/drawing/2014/main" val="2213939433"/>
                  </a:ext>
                </a:extLst>
              </a:tr>
              <a:tr h="407918">
                <a:tc>
                  <a:txBody>
                    <a:bodyPr/>
                    <a:lstStyle/>
                    <a:p>
                      <a:pPr algn="l" fontAlgn="t"/>
                      <a:r>
                        <a:rPr lang="en-US" sz="900" u="none" strike="noStrike" dirty="0">
                          <a:effectLst/>
                        </a:rPr>
                        <a:t>Area 1</a:t>
                      </a:r>
                      <a:endParaRPr lang="en-US" sz="900" b="0" i="0" u="none" strike="noStrike" dirty="0">
                        <a:solidFill>
                          <a:srgbClr val="000000"/>
                        </a:solidFill>
                        <a:effectLst/>
                        <a:latin typeface="Times New Roman" panose="02020603050405020304" pitchFamily="18" charset="0"/>
                      </a:endParaRPr>
                    </a:p>
                  </a:txBody>
                  <a:tcPr marL="6662" marR="6662" marT="6662" marB="0"/>
                </a:tc>
                <a:tc>
                  <a:txBody>
                    <a:bodyPr/>
                    <a:lstStyle/>
                    <a:p>
                      <a:pPr algn="ctr" fontAlgn="t"/>
                      <a:r>
                        <a:rPr lang="en-US" sz="600" u="none" strike="noStrike">
                          <a:effectLst/>
                        </a:rPr>
                        <a:t>Seguin High School                            Kelly Soefje                                       February 21-22, 2020</a:t>
                      </a:r>
                      <a:endParaRPr lang="en-US" sz="600" b="0" i="0" u="none" strike="noStrike">
                        <a:solidFill>
                          <a:srgbClr val="000000"/>
                        </a:solidFill>
                        <a:effectLst/>
                        <a:latin typeface="Arial" panose="020B0604020202020204" pitchFamily="34" charset="0"/>
                      </a:endParaRPr>
                    </a:p>
                  </a:txBody>
                  <a:tcPr marL="6662" marR="6662" marT="6662" marB="0"/>
                </a:tc>
                <a:extLst>
                  <a:ext uri="{0D108BD9-81ED-4DB2-BD59-A6C34878D82A}">
                    <a16:rowId xmlns:a16="http://schemas.microsoft.com/office/drawing/2014/main" val="4162817357"/>
                  </a:ext>
                </a:extLst>
              </a:tr>
              <a:tr h="415614">
                <a:tc>
                  <a:txBody>
                    <a:bodyPr/>
                    <a:lstStyle/>
                    <a:p>
                      <a:pPr algn="l" fontAlgn="ctr"/>
                      <a:r>
                        <a:rPr lang="en-US" sz="900" u="none" strike="noStrike" dirty="0">
                          <a:effectLst/>
                        </a:rPr>
                        <a:t>Area 2</a:t>
                      </a:r>
                      <a:endParaRPr lang="en-US" sz="900" b="0" i="0" u="none" strike="noStrike" dirty="0">
                        <a:solidFill>
                          <a:srgbClr val="000000"/>
                        </a:solidFill>
                        <a:effectLst/>
                        <a:latin typeface="Times New Roman" panose="02020603050405020304" pitchFamily="18" charset="0"/>
                      </a:endParaRPr>
                    </a:p>
                  </a:txBody>
                  <a:tcPr marL="6662" marR="6662" marT="6662" marB="0" anchor="ctr"/>
                </a:tc>
                <a:tc>
                  <a:txBody>
                    <a:bodyPr/>
                    <a:lstStyle/>
                    <a:p>
                      <a:pPr algn="ctr" fontAlgn="t"/>
                      <a:r>
                        <a:rPr lang="en-US" sz="600" u="none" strike="noStrike">
                          <a:effectLst/>
                        </a:rPr>
                        <a:t>Miller Career &amp; Tech Center                          David Watson                                     February 7-8, 2020</a:t>
                      </a:r>
                      <a:endParaRPr lang="en-US" sz="600" b="0" i="0" u="none" strike="noStrike">
                        <a:solidFill>
                          <a:srgbClr val="000000"/>
                        </a:solidFill>
                        <a:effectLst/>
                        <a:latin typeface="Arial" panose="020B0604020202020204" pitchFamily="34" charset="0"/>
                      </a:endParaRPr>
                    </a:p>
                  </a:txBody>
                  <a:tcPr marL="6662" marR="6662" marT="6662" marB="0"/>
                </a:tc>
                <a:extLst>
                  <a:ext uri="{0D108BD9-81ED-4DB2-BD59-A6C34878D82A}">
                    <a16:rowId xmlns:a16="http://schemas.microsoft.com/office/drawing/2014/main" val="2241165972"/>
                  </a:ext>
                </a:extLst>
              </a:tr>
              <a:tr h="384828">
                <a:tc>
                  <a:txBody>
                    <a:bodyPr/>
                    <a:lstStyle/>
                    <a:p>
                      <a:pPr algn="l" fontAlgn="ctr"/>
                      <a:r>
                        <a:rPr lang="en-US" sz="900" u="none" strike="noStrike">
                          <a:effectLst/>
                        </a:rPr>
                        <a:t>Area 3</a:t>
                      </a:r>
                      <a:endParaRPr lang="en-US" sz="900" b="0" i="0" u="none" strike="noStrike">
                        <a:solidFill>
                          <a:srgbClr val="000000"/>
                        </a:solidFill>
                        <a:effectLst/>
                        <a:latin typeface="Times New Roman" panose="02020603050405020304" pitchFamily="18" charset="0"/>
                      </a:endParaRPr>
                    </a:p>
                  </a:txBody>
                  <a:tcPr marL="6662" marR="6662" marT="6662" marB="0" anchor="ctr"/>
                </a:tc>
                <a:tc>
                  <a:txBody>
                    <a:bodyPr/>
                    <a:lstStyle/>
                    <a:p>
                      <a:pPr algn="ctr" fontAlgn="t"/>
                      <a:r>
                        <a:rPr lang="en-US" sz="600" u="none" strike="noStrike">
                          <a:effectLst/>
                        </a:rPr>
                        <a:t>McKinney  ISD                                            Aly Deal                                             January 31- February 1, 2020 </a:t>
                      </a:r>
                      <a:endParaRPr lang="en-US" sz="600" b="0" i="0" u="none" strike="noStrike">
                        <a:solidFill>
                          <a:srgbClr val="000000"/>
                        </a:solidFill>
                        <a:effectLst/>
                        <a:latin typeface="Arial" panose="020B0604020202020204" pitchFamily="34" charset="0"/>
                      </a:endParaRPr>
                    </a:p>
                  </a:txBody>
                  <a:tcPr marL="6662" marR="6662" marT="6662" marB="0"/>
                </a:tc>
                <a:extLst>
                  <a:ext uri="{0D108BD9-81ED-4DB2-BD59-A6C34878D82A}">
                    <a16:rowId xmlns:a16="http://schemas.microsoft.com/office/drawing/2014/main" val="2169761032"/>
                  </a:ext>
                </a:extLst>
              </a:tr>
              <a:tr h="431006">
                <a:tc>
                  <a:txBody>
                    <a:bodyPr/>
                    <a:lstStyle/>
                    <a:p>
                      <a:pPr algn="l" fontAlgn="ctr"/>
                      <a:r>
                        <a:rPr lang="en-US" sz="900" u="none" strike="noStrike">
                          <a:effectLst/>
                        </a:rPr>
                        <a:t>Area 4</a:t>
                      </a:r>
                      <a:endParaRPr lang="en-US" sz="900" b="0" i="0" u="none" strike="noStrike">
                        <a:solidFill>
                          <a:srgbClr val="000000"/>
                        </a:solidFill>
                        <a:effectLst/>
                        <a:latin typeface="Times New Roman" panose="02020603050405020304" pitchFamily="18" charset="0"/>
                      </a:endParaRPr>
                    </a:p>
                  </a:txBody>
                  <a:tcPr marL="6662" marR="6662" marT="6662" marB="0" anchor="ctr"/>
                </a:tc>
                <a:tc>
                  <a:txBody>
                    <a:bodyPr/>
                    <a:lstStyle/>
                    <a:p>
                      <a:pPr algn="ctr" fontAlgn="t"/>
                      <a:r>
                        <a:rPr lang="en-US" sz="600" u="none" strike="noStrike">
                          <a:effectLst/>
                        </a:rPr>
                        <a:t>Mountain View High School         Loren Lujan                                             February 28-29, 2020                                </a:t>
                      </a:r>
                      <a:endParaRPr lang="en-US" sz="600" b="0" i="0" u="none" strike="noStrike">
                        <a:solidFill>
                          <a:srgbClr val="000000"/>
                        </a:solidFill>
                        <a:effectLst/>
                        <a:latin typeface="Arial" panose="020B0604020202020204" pitchFamily="34" charset="0"/>
                      </a:endParaRPr>
                    </a:p>
                  </a:txBody>
                  <a:tcPr marL="6662" marR="6662" marT="6662" marB="0"/>
                </a:tc>
                <a:extLst>
                  <a:ext uri="{0D108BD9-81ED-4DB2-BD59-A6C34878D82A}">
                    <a16:rowId xmlns:a16="http://schemas.microsoft.com/office/drawing/2014/main" val="444222832"/>
                  </a:ext>
                </a:extLst>
              </a:tr>
              <a:tr h="407918">
                <a:tc>
                  <a:txBody>
                    <a:bodyPr/>
                    <a:lstStyle/>
                    <a:p>
                      <a:pPr algn="l" fontAlgn="ctr"/>
                      <a:r>
                        <a:rPr lang="en-US" sz="900" u="none" strike="noStrike">
                          <a:effectLst/>
                        </a:rPr>
                        <a:t>Area 5</a:t>
                      </a:r>
                      <a:endParaRPr lang="en-US" sz="900" b="0" i="0" u="none" strike="noStrike">
                        <a:solidFill>
                          <a:srgbClr val="000000"/>
                        </a:solidFill>
                        <a:effectLst/>
                        <a:latin typeface="Times New Roman" panose="02020603050405020304" pitchFamily="18" charset="0"/>
                      </a:endParaRPr>
                    </a:p>
                  </a:txBody>
                  <a:tcPr marL="6662" marR="6662" marT="6662" marB="0" anchor="ctr"/>
                </a:tc>
                <a:tc>
                  <a:txBody>
                    <a:bodyPr/>
                    <a:lstStyle/>
                    <a:p>
                      <a:pPr algn="ctr" fontAlgn="t"/>
                      <a:r>
                        <a:rPr lang="en-US" sz="600" u="none" strike="noStrike">
                          <a:effectLst/>
                        </a:rPr>
                        <a:t>Bill R. Johnson  High School                                   Jerico Thurman                               January 24-25, 2020</a:t>
                      </a:r>
                      <a:endParaRPr lang="en-US" sz="600" b="0" i="0" u="none" strike="noStrike">
                        <a:solidFill>
                          <a:srgbClr val="000000"/>
                        </a:solidFill>
                        <a:effectLst/>
                        <a:latin typeface="Arial" panose="020B0604020202020204" pitchFamily="34" charset="0"/>
                      </a:endParaRPr>
                    </a:p>
                  </a:txBody>
                  <a:tcPr marL="6662" marR="6662" marT="6662" marB="0"/>
                </a:tc>
                <a:extLst>
                  <a:ext uri="{0D108BD9-81ED-4DB2-BD59-A6C34878D82A}">
                    <a16:rowId xmlns:a16="http://schemas.microsoft.com/office/drawing/2014/main" val="1269871445"/>
                  </a:ext>
                </a:extLst>
              </a:tr>
              <a:tr h="415614">
                <a:tc>
                  <a:txBody>
                    <a:bodyPr/>
                    <a:lstStyle/>
                    <a:p>
                      <a:pPr algn="l" fontAlgn="ctr"/>
                      <a:r>
                        <a:rPr lang="en-US" sz="900" u="none" strike="noStrike">
                          <a:effectLst/>
                        </a:rPr>
                        <a:t>Area 6</a:t>
                      </a:r>
                      <a:endParaRPr lang="en-US" sz="900" b="0" i="0" u="none" strike="noStrike">
                        <a:solidFill>
                          <a:srgbClr val="000000"/>
                        </a:solidFill>
                        <a:effectLst/>
                        <a:latin typeface="Times New Roman" panose="02020603050405020304" pitchFamily="18" charset="0"/>
                      </a:endParaRPr>
                    </a:p>
                  </a:txBody>
                  <a:tcPr marL="6662" marR="6662" marT="6662" marB="0" anchor="ctr"/>
                </a:tc>
                <a:tc>
                  <a:txBody>
                    <a:bodyPr/>
                    <a:lstStyle/>
                    <a:p>
                      <a:pPr algn="ctr" fontAlgn="t"/>
                      <a:r>
                        <a:rPr lang="en-US" sz="600" u="none" strike="noStrike" dirty="0">
                          <a:effectLst/>
                        </a:rPr>
                        <a:t>Barbers Hill High School                                 Robin </a:t>
                      </a:r>
                      <a:r>
                        <a:rPr lang="en-US" sz="600" u="none" strike="noStrike" dirty="0" err="1">
                          <a:effectLst/>
                        </a:rPr>
                        <a:t>Guimbellot</a:t>
                      </a:r>
                      <a:r>
                        <a:rPr lang="en-US" sz="600" u="none" strike="noStrike" dirty="0">
                          <a:effectLst/>
                        </a:rPr>
                        <a:t>                             January 17-18, 2020                                           </a:t>
                      </a:r>
                      <a:endParaRPr lang="en-US" sz="600" b="0" i="0" u="none" strike="noStrike" dirty="0">
                        <a:solidFill>
                          <a:srgbClr val="000000"/>
                        </a:solidFill>
                        <a:effectLst/>
                        <a:latin typeface="Arial" panose="020B0604020202020204" pitchFamily="34" charset="0"/>
                      </a:endParaRPr>
                    </a:p>
                  </a:txBody>
                  <a:tcPr marL="6662" marR="6662" marT="6662" marB="0"/>
                </a:tc>
                <a:extLst>
                  <a:ext uri="{0D108BD9-81ED-4DB2-BD59-A6C34878D82A}">
                    <a16:rowId xmlns:a16="http://schemas.microsoft.com/office/drawing/2014/main" val="1168775422"/>
                  </a:ext>
                </a:extLst>
              </a:tr>
              <a:tr h="546455">
                <a:tc>
                  <a:txBody>
                    <a:bodyPr/>
                    <a:lstStyle/>
                    <a:p>
                      <a:pPr algn="l" fontAlgn="ctr"/>
                      <a:r>
                        <a:rPr lang="en-US" sz="900" u="none" strike="noStrike">
                          <a:effectLst/>
                        </a:rPr>
                        <a:t>Area 7</a:t>
                      </a:r>
                      <a:endParaRPr lang="en-US" sz="900" b="0" i="0" u="none" strike="noStrike">
                        <a:solidFill>
                          <a:srgbClr val="000000"/>
                        </a:solidFill>
                        <a:effectLst/>
                        <a:latin typeface="Times New Roman" panose="02020603050405020304" pitchFamily="18" charset="0"/>
                      </a:endParaRPr>
                    </a:p>
                  </a:txBody>
                  <a:tcPr marL="6662" marR="6662" marT="6662" marB="0" anchor="ctr"/>
                </a:tc>
                <a:tc>
                  <a:txBody>
                    <a:bodyPr/>
                    <a:lstStyle/>
                    <a:p>
                      <a:pPr algn="ctr" fontAlgn="t"/>
                      <a:r>
                        <a:rPr lang="en-US" sz="600" u="none" strike="noStrike">
                          <a:effectLst/>
                        </a:rPr>
                        <a:t> South Texas High School for Health Professions                                   February 14-15, 2020                            Jennifer Mahoney</a:t>
                      </a:r>
                      <a:endParaRPr lang="en-US" sz="600" b="0" i="0" u="none" strike="noStrike">
                        <a:solidFill>
                          <a:srgbClr val="000000"/>
                        </a:solidFill>
                        <a:effectLst/>
                        <a:latin typeface="Arial" panose="020B0604020202020204" pitchFamily="34" charset="0"/>
                      </a:endParaRPr>
                    </a:p>
                  </a:txBody>
                  <a:tcPr marL="6662" marR="6662" marT="6662" marB="0"/>
                </a:tc>
                <a:extLst>
                  <a:ext uri="{0D108BD9-81ED-4DB2-BD59-A6C34878D82A}">
                    <a16:rowId xmlns:a16="http://schemas.microsoft.com/office/drawing/2014/main" val="4265891150"/>
                  </a:ext>
                </a:extLst>
              </a:tr>
              <a:tr h="365586">
                <a:tc>
                  <a:txBody>
                    <a:bodyPr/>
                    <a:lstStyle/>
                    <a:p>
                      <a:pPr algn="l" fontAlgn="ctr"/>
                      <a:r>
                        <a:rPr lang="en-US" sz="900" u="none" strike="noStrike">
                          <a:effectLst/>
                        </a:rPr>
                        <a:t>State</a:t>
                      </a:r>
                      <a:endParaRPr lang="en-US" sz="900" b="0" i="0" u="none" strike="noStrike">
                        <a:solidFill>
                          <a:srgbClr val="000000"/>
                        </a:solidFill>
                        <a:effectLst/>
                        <a:latin typeface="Times New Roman" panose="02020603050405020304" pitchFamily="18" charset="0"/>
                      </a:endParaRPr>
                    </a:p>
                  </a:txBody>
                  <a:tcPr marL="6662" marR="6662" marT="6662" marB="0" anchor="ctr"/>
                </a:tc>
                <a:tc>
                  <a:txBody>
                    <a:bodyPr/>
                    <a:lstStyle/>
                    <a:p>
                      <a:pPr algn="ctr" fontAlgn="t"/>
                      <a:r>
                        <a:rPr lang="en-US" sz="600" u="none" strike="noStrike">
                          <a:effectLst/>
                        </a:rPr>
                        <a:t>San Luis Convention Center      Galveston, Texas                                               Carla Burris   April 1-3, 2020</a:t>
                      </a:r>
                      <a:endParaRPr lang="en-US" sz="600" b="0" i="0" u="none" strike="noStrike">
                        <a:solidFill>
                          <a:srgbClr val="000000"/>
                        </a:solidFill>
                        <a:effectLst/>
                        <a:latin typeface="Arial" panose="020B0604020202020204" pitchFamily="34" charset="0"/>
                      </a:endParaRPr>
                    </a:p>
                  </a:txBody>
                  <a:tcPr marL="6662" marR="6662" marT="6662" marB="0"/>
                </a:tc>
                <a:extLst>
                  <a:ext uri="{0D108BD9-81ED-4DB2-BD59-A6C34878D82A}">
                    <a16:rowId xmlns:a16="http://schemas.microsoft.com/office/drawing/2014/main" val="3199461131"/>
                  </a:ext>
                </a:extLst>
              </a:tr>
              <a:tr h="365586">
                <a:tc>
                  <a:txBody>
                    <a:bodyPr/>
                    <a:lstStyle/>
                    <a:p>
                      <a:pPr algn="l" fontAlgn="ctr"/>
                      <a:r>
                        <a:rPr lang="en-US" sz="900" u="none" strike="noStrike">
                          <a:effectLst/>
                        </a:rPr>
                        <a:t>Nationals</a:t>
                      </a:r>
                      <a:endParaRPr lang="en-US" sz="900" b="0" i="0" u="none" strike="noStrike">
                        <a:solidFill>
                          <a:srgbClr val="000000"/>
                        </a:solidFill>
                        <a:effectLst/>
                        <a:latin typeface="Times New Roman" panose="02020603050405020304" pitchFamily="18" charset="0"/>
                      </a:endParaRPr>
                    </a:p>
                  </a:txBody>
                  <a:tcPr marL="6662" marR="6662" marT="6662" marB="0" anchor="ctr"/>
                </a:tc>
                <a:tc>
                  <a:txBody>
                    <a:bodyPr/>
                    <a:lstStyle/>
                    <a:p>
                      <a:pPr algn="ctr" fontAlgn="t"/>
                      <a:r>
                        <a:rPr lang="en-US" sz="600" u="none" strike="noStrike" dirty="0">
                          <a:effectLst/>
                        </a:rPr>
                        <a:t>George R. Brown Convention Center   Houston Texas                                           June 24-27, 2020</a:t>
                      </a:r>
                      <a:endParaRPr lang="en-US" sz="600" b="0" i="0" u="none" strike="noStrike" dirty="0">
                        <a:solidFill>
                          <a:srgbClr val="000000"/>
                        </a:solidFill>
                        <a:effectLst/>
                        <a:latin typeface="Arial" panose="020B0604020202020204" pitchFamily="34" charset="0"/>
                      </a:endParaRPr>
                    </a:p>
                  </a:txBody>
                  <a:tcPr marL="6662" marR="6662" marT="6662" marB="0"/>
                </a:tc>
                <a:extLst>
                  <a:ext uri="{0D108BD9-81ED-4DB2-BD59-A6C34878D82A}">
                    <a16:rowId xmlns:a16="http://schemas.microsoft.com/office/drawing/2014/main" val="342706003"/>
                  </a:ext>
                </a:extLst>
              </a:tr>
            </a:tbl>
          </a:graphicData>
        </a:graphic>
      </p:graphicFrame>
    </p:spTree>
    <p:extLst>
      <p:ext uri="{BB962C8B-B14F-4D97-AF65-F5344CB8AC3E}">
        <p14:creationId xmlns:p14="http://schemas.microsoft.com/office/powerpoint/2010/main" val="912830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936" y="2863076"/>
            <a:ext cx="5636264" cy="1197862"/>
          </a:xfrm>
        </p:spPr>
        <p:txBody>
          <a:bodyPr/>
          <a:lstStyle/>
          <a:p>
            <a:pPr algn="ctr"/>
            <a:r>
              <a:rPr lang="en-US" sz="4000" dirty="0"/>
              <a:t>Competitive Event Preview</a:t>
            </a:r>
            <a:br>
              <a:rPr lang="en-US" sz="4000" dirty="0"/>
            </a:br>
            <a:r>
              <a:rPr lang="en-US" sz="4000" dirty="0"/>
              <a:t>2019-2020</a:t>
            </a:r>
            <a:br>
              <a:rPr lang="en-US" sz="4000" dirty="0"/>
            </a:br>
            <a:br>
              <a:rPr lang="en-US" sz="4000" dirty="0"/>
            </a:br>
            <a:endParaRPr lang="en-US" sz="2000" i="1" dirty="0"/>
          </a:p>
        </p:txBody>
      </p:sp>
    </p:spTree>
    <p:extLst>
      <p:ext uri="{BB962C8B-B14F-4D97-AF65-F5344CB8AC3E}">
        <p14:creationId xmlns:p14="http://schemas.microsoft.com/office/powerpoint/2010/main" val="1596044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9804" y="1097937"/>
            <a:ext cx="6400800" cy="1314450"/>
          </a:xfrm>
        </p:spPr>
        <p:txBody>
          <a:bodyPr/>
          <a:lstStyle/>
          <a:p>
            <a:pPr algn="ctr"/>
            <a:r>
              <a:rPr lang="en-US" sz="3600" dirty="0">
                <a:latin typeface="Arial" charset="0"/>
                <a:ea typeface="Arial" charset="0"/>
                <a:cs typeface="Arial" charset="0"/>
              </a:rPr>
              <a:t>Thank you for your support of Competitive Events! </a:t>
            </a:r>
          </a:p>
        </p:txBody>
      </p:sp>
    </p:spTree>
    <p:extLst>
      <p:ext uri="{BB962C8B-B14F-4D97-AF65-F5344CB8AC3E}">
        <p14:creationId xmlns:p14="http://schemas.microsoft.com/office/powerpoint/2010/main" val="1758745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latin typeface="Arial" charset="0"/>
                <a:ea typeface="Arial" charset="0"/>
                <a:cs typeface="Arial" charset="0"/>
              </a:rPr>
              <a:t>General UPDATES</a:t>
            </a:r>
            <a:r>
              <a:rPr lang="en-US" dirty="0"/>
              <a:t>	</a:t>
            </a:r>
          </a:p>
        </p:txBody>
      </p:sp>
      <p:sp>
        <p:nvSpPr>
          <p:cNvPr id="3" name="Subtitle 2"/>
          <p:cNvSpPr>
            <a:spLocks noGrp="1"/>
          </p:cNvSpPr>
          <p:nvPr>
            <p:ph type="subTitle" idx="1"/>
          </p:nvPr>
        </p:nvSpPr>
        <p:spPr>
          <a:xfrm>
            <a:off x="980403" y="1106400"/>
            <a:ext cx="7645229" cy="3515027"/>
          </a:xfrm>
        </p:spPr>
        <p:txBody>
          <a:bodyPr>
            <a:normAutofit/>
          </a:bodyPr>
          <a:lstStyle/>
          <a:p>
            <a:pPr marL="342900" indent="-342900" defTabSz="914400">
              <a:spcBef>
                <a:spcPts val="0"/>
              </a:spcBef>
            </a:pPr>
            <a:r>
              <a:rPr lang="en-US" sz="3200" b="1" dirty="0">
                <a:solidFill>
                  <a:schemeClr val="accent1">
                    <a:lumMod val="50000"/>
                  </a:schemeClr>
                </a:solidFill>
                <a:latin typeface="Arial" panose="020B0604020202020204" pitchFamily="34" charset="0"/>
                <a:ea typeface="Arial" charset="0"/>
                <a:cs typeface="Arial" panose="020B0604020202020204" pitchFamily="34" charset="0"/>
              </a:rPr>
              <a:t>General Event Items</a:t>
            </a:r>
          </a:p>
          <a:p>
            <a:pPr marL="342900" indent="-342900" defTabSz="914400">
              <a:spcBef>
                <a:spcPts val="0"/>
              </a:spcBef>
              <a:buFont typeface="Arial" panose="020B0604020202020204" pitchFamily="34" charset="0"/>
              <a:buChar char="•"/>
            </a:pPr>
            <a:r>
              <a:rPr lang="en-US" sz="2400" dirty="0">
                <a:solidFill>
                  <a:srgbClr val="01608E"/>
                </a:solidFill>
                <a:latin typeface="Arial" panose="020B0604020202020204" pitchFamily="34" charset="0"/>
                <a:ea typeface="Arial" charset="0"/>
                <a:cs typeface="Arial" panose="020B0604020202020204" pitchFamily="34" charset="0"/>
              </a:rPr>
              <a:t>Time remaining announcements have been added to all applicable guidelines (30 minutes, 15 minutes, 5 minutes, 1 minute)</a:t>
            </a:r>
          </a:p>
          <a:p>
            <a:pPr marL="342900" indent="-342900" defTabSz="914400">
              <a:spcBef>
                <a:spcPts val="0"/>
              </a:spcBef>
              <a:buFont typeface="Arial" panose="020B0604020202020204" pitchFamily="34" charset="0"/>
              <a:buChar char="•"/>
            </a:pPr>
            <a:endParaRPr lang="en-US" sz="2400" dirty="0">
              <a:solidFill>
                <a:srgbClr val="01608E"/>
              </a:solidFill>
              <a:latin typeface="Arial" panose="020B0604020202020204" pitchFamily="34" charset="0"/>
              <a:ea typeface="Arial" charset="0"/>
              <a:cs typeface="Arial" panose="020B0604020202020204" pitchFamily="34" charset="0"/>
            </a:endParaRPr>
          </a:p>
          <a:p>
            <a:pPr marL="342900" indent="-342900" defTabSz="914400">
              <a:spcBef>
                <a:spcPts val="0"/>
              </a:spcBef>
              <a:buFont typeface="Arial" panose="020B0604020202020204" pitchFamily="34" charset="0"/>
              <a:buChar char="•"/>
            </a:pPr>
            <a:r>
              <a:rPr lang="en-US" sz="2400" dirty="0">
                <a:solidFill>
                  <a:srgbClr val="01608E"/>
                </a:solidFill>
                <a:latin typeface="Arial" panose="020B0604020202020204" pitchFamily="34" charset="0"/>
                <a:cs typeface="Arial" panose="020B0604020202020204" pitchFamily="34" charset="0"/>
              </a:rPr>
              <a:t>Use of Calculators &amp; Scratch Paper have been added to Medical Math, Pharmacy Science, Epidemiology &amp; Pharmacology </a:t>
            </a:r>
          </a:p>
          <a:p>
            <a:pPr marL="342900" indent="-342900" defTabSz="914400">
              <a:spcBef>
                <a:spcPts val="0"/>
              </a:spcBef>
              <a:buFont typeface="Arial" panose="020B0604020202020204" pitchFamily="34" charset="0"/>
              <a:buChar char="•"/>
            </a:pPr>
            <a:endParaRPr lang="en-US" sz="2400" dirty="0">
              <a:solidFill>
                <a:schemeClr val="accent1">
                  <a:lumMod val="50000"/>
                </a:schemeClr>
              </a:solidFill>
              <a:latin typeface="Arial" charset="0"/>
              <a:ea typeface="Arial" charset="0"/>
              <a:cs typeface="Arial" charset="0"/>
            </a:endParaRPr>
          </a:p>
          <a:p>
            <a:pPr marL="342900" indent="-342900" defTabSz="914400">
              <a:spcBef>
                <a:spcPts val="0"/>
              </a:spcBef>
            </a:pPr>
            <a:endParaRPr lang="en-US" sz="3200" b="1" dirty="0">
              <a:solidFill>
                <a:schemeClr val="accent1">
                  <a:lumMod val="50000"/>
                </a:schemeClr>
              </a:solidFill>
              <a:latin typeface="Arial" charset="0"/>
              <a:ea typeface="Arial" charset="0"/>
              <a:cs typeface="Arial" charset="0"/>
            </a:endParaRPr>
          </a:p>
          <a:p>
            <a:pPr marL="342900" marR="0" lvl="0" indent="-342900" defTabSz="914400" eaLnBrk="1" fontAlgn="auto" latinLnBrk="0" hangingPunct="1">
              <a:lnSpc>
                <a:spcPct val="100000"/>
              </a:lnSpc>
              <a:spcBef>
                <a:spcPts val="0"/>
              </a:spcBef>
              <a:spcAft>
                <a:spcPts val="0"/>
              </a:spcAft>
              <a:buClrTx/>
              <a:buSzTx/>
              <a:buFont typeface="Arial" charset="0"/>
              <a:buNone/>
              <a:tabLst/>
              <a:defRPr/>
            </a:pPr>
            <a:endParaRPr lang="en-US" sz="2400" dirty="0"/>
          </a:p>
        </p:txBody>
      </p:sp>
    </p:spTree>
    <p:extLst>
      <p:ext uri="{BB962C8B-B14F-4D97-AF65-F5344CB8AC3E}">
        <p14:creationId xmlns:p14="http://schemas.microsoft.com/office/powerpoint/2010/main" val="610455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latin typeface="Arial" charset="0"/>
                <a:ea typeface="Arial" charset="0"/>
                <a:cs typeface="Arial" charset="0"/>
              </a:rPr>
              <a:t>General UPDATES</a:t>
            </a:r>
            <a:r>
              <a:rPr lang="en-US" dirty="0"/>
              <a:t>	</a:t>
            </a:r>
          </a:p>
        </p:txBody>
      </p:sp>
      <p:sp>
        <p:nvSpPr>
          <p:cNvPr id="3" name="Subtitle 2"/>
          <p:cNvSpPr>
            <a:spLocks noGrp="1"/>
          </p:cNvSpPr>
          <p:nvPr>
            <p:ph type="subTitle" idx="1"/>
          </p:nvPr>
        </p:nvSpPr>
        <p:spPr>
          <a:xfrm>
            <a:off x="980403" y="1106400"/>
            <a:ext cx="7645229" cy="3964364"/>
          </a:xfrm>
        </p:spPr>
        <p:txBody>
          <a:bodyPr>
            <a:normAutofit/>
          </a:bodyPr>
          <a:lstStyle/>
          <a:p>
            <a:pPr marL="342900" indent="-342900" defTabSz="914400">
              <a:spcBef>
                <a:spcPts val="0"/>
              </a:spcBef>
            </a:pPr>
            <a:r>
              <a:rPr lang="en-US" sz="3200" b="1" dirty="0">
                <a:solidFill>
                  <a:schemeClr val="accent1">
                    <a:lumMod val="50000"/>
                  </a:schemeClr>
                </a:solidFill>
                <a:latin typeface="Arial" panose="020B0604020202020204" pitchFamily="34" charset="0"/>
                <a:ea typeface="Arial" charset="0"/>
                <a:cs typeface="Arial" panose="020B0604020202020204" pitchFamily="34" charset="0"/>
              </a:rPr>
              <a:t>General Event Items</a:t>
            </a:r>
          </a:p>
          <a:p>
            <a:pPr marL="342900" indent="-342900">
              <a:buFont typeface="Arial" panose="020B0604020202020204" pitchFamily="34" charset="0"/>
              <a:buChar char="•"/>
            </a:pPr>
            <a:r>
              <a:rPr lang="en-US" sz="2400" dirty="0">
                <a:solidFill>
                  <a:srgbClr val="01608E"/>
                </a:solidFill>
                <a:latin typeface="Arial" charset="0"/>
                <a:ea typeface="Arial" charset="0"/>
                <a:cs typeface="Arial" charset="0"/>
              </a:rPr>
              <a:t>STEM Premier is now Tallo – name change</a:t>
            </a:r>
          </a:p>
          <a:p>
            <a:pPr defTabSz="914400">
              <a:spcBef>
                <a:spcPts val="0"/>
              </a:spcBef>
            </a:pPr>
            <a:endParaRPr lang="en-US" sz="1600" dirty="0">
              <a:solidFill>
                <a:srgbClr val="01608E"/>
              </a:solidFill>
              <a:latin typeface="Arial" panose="020B0604020202020204" pitchFamily="34" charset="0"/>
              <a:ea typeface="Arial" charset="0"/>
              <a:cs typeface="Arial" panose="020B0604020202020204" pitchFamily="34" charset="0"/>
            </a:endParaRPr>
          </a:p>
          <a:p>
            <a:pPr marL="342900" indent="-342900" defTabSz="914400">
              <a:spcBef>
                <a:spcPts val="0"/>
              </a:spcBef>
              <a:buFont typeface="Arial" panose="020B0604020202020204" pitchFamily="34" charset="0"/>
              <a:buChar char="•"/>
            </a:pPr>
            <a:r>
              <a:rPr lang="en-US" sz="2400" dirty="0">
                <a:solidFill>
                  <a:srgbClr val="01608E"/>
                </a:solidFill>
                <a:latin typeface="Arial" charset="0"/>
                <a:ea typeface="Arial" charset="0"/>
                <a:cs typeface="Arial" charset="0"/>
              </a:rPr>
              <a:t>Requirements for reference page upload has been added to Public Service Announcement, Healthy Lifestyle &amp; Public Health </a:t>
            </a:r>
          </a:p>
          <a:p>
            <a:pPr marL="342900" indent="-342900">
              <a:buFont typeface="Arial" panose="020B0604020202020204" pitchFamily="34" charset="0"/>
              <a:buChar char="•"/>
            </a:pPr>
            <a:r>
              <a:rPr lang="en-US" sz="2400" dirty="0">
                <a:solidFill>
                  <a:srgbClr val="01608E"/>
                </a:solidFill>
                <a:latin typeface="Arial" charset="0"/>
                <a:ea typeface="Arial" charset="0"/>
                <a:cs typeface="Arial" charset="0"/>
              </a:rPr>
              <a:t>At ILC  and Texas Events 2020, guidelines will no longer be required to be shown prior to event orientations</a:t>
            </a:r>
            <a:endParaRPr lang="en-US" sz="2400" dirty="0">
              <a:solidFill>
                <a:schemeClr val="accent1">
                  <a:lumMod val="50000"/>
                </a:schemeClr>
              </a:solidFill>
              <a:latin typeface="Arial" charset="0"/>
              <a:ea typeface="Arial" charset="0"/>
              <a:cs typeface="Arial" charset="0"/>
            </a:endParaRPr>
          </a:p>
          <a:p>
            <a:endParaRPr lang="en-US" sz="2400" dirty="0">
              <a:solidFill>
                <a:schemeClr val="accent1">
                  <a:lumMod val="50000"/>
                </a:schemeClr>
              </a:solidFill>
              <a:latin typeface="Arial" charset="0"/>
              <a:ea typeface="Arial" charset="0"/>
              <a:cs typeface="Arial" charset="0"/>
            </a:endParaRPr>
          </a:p>
          <a:p>
            <a:pPr marL="342900" indent="-342900" defTabSz="914400">
              <a:spcBef>
                <a:spcPts val="0"/>
              </a:spcBef>
              <a:buFont typeface="Arial" panose="020B0604020202020204" pitchFamily="34" charset="0"/>
              <a:buChar char="•"/>
            </a:pPr>
            <a:endParaRPr lang="en-US" sz="2400" dirty="0">
              <a:solidFill>
                <a:srgbClr val="01608E"/>
              </a:solidFill>
              <a:latin typeface="Arial" panose="020B0604020202020204" pitchFamily="34" charset="0"/>
              <a:cs typeface="Arial" panose="020B0604020202020204" pitchFamily="34" charset="0"/>
            </a:endParaRPr>
          </a:p>
          <a:p>
            <a:pPr marL="342900" indent="-342900" defTabSz="914400">
              <a:spcBef>
                <a:spcPts val="0"/>
              </a:spcBef>
              <a:buFont typeface="Arial" panose="020B0604020202020204" pitchFamily="34" charset="0"/>
              <a:buChar char="•"/>
            </a:pPr>
            <a:endParaRPr lang="en-US" sz="2400" dirty="0">
              <a:solidFill>
                <a:schemeClr val="accent1">
                  <a:lumMod val="50000"/>
                </a:schemeClr>
              </a:solidFill>
              <a:latin typeface="Arial" charset="0"/>
              <a:ea typeface="Arial" charset="0"/>
              <a:cs typeface="Arial" charset="0"/>
            </a:endParaRPr>
          </a:p>
          <a:p>
            <a:pPr marL="342900" indent="-342900" defTabSz="914400">
              <a:spcBef>
                <a:spcPts val="0"/>
              </a:spcBef>
            </a:pPr>
            <a:endParaRPr lang="en-US" sz="3200" b="1" dirty="0">
              <a:solidFill>
                <a:schemeClr val="accent1">
                  <a:lumMod val="50000"/>
                </a:schemeClr>
              </a:solidFill>
              <a:latin typeface="Arial" charset="0"/>
              <a:ea typeface="Arial" charset="0"/>
              <a:cs typeface="Arial" charset="0"/>
            </a:endParaRPr>
          </a:p>
          <a:p>
            <a:pPr marL="342900" marR="0" lvl="0" indent="-342900" defTabSz="914400" eaLnBrk="1" fontAlgn="auto" latinLnBrk="0" hangingPunct="1">
              <a:lnSpc>
                <a:spcPct val="100000"/>
              </a:lnSpc>
              <a:spcBef>
                <a:spcPts val="0"/>
              </a:spcBef>
              <a:spcAft>
                <a:spcPts val="0"/>
              </a:spcAft>
              <a:buClrTx/>
              <a:buSzTx/>
              <a:buFont typeface="Arial" charset="0"/>
              <a:buNone/>
              <a:tabLst/>
              <a:defRPr/>
            </a:pPr>
            <a:endParaRPr lang="en-US" sz="2400" dirty="0"/>
          </a:p>
        </p:txBody>
      </p:sp>
    </p:spTree>
    <p:extLst>
      <p:ext uri="{BB962C8B-B14F-4D97-AF65-F5344CB8AC3E}">
        <p14:creationId xmlns:p14="http://schemas.microsoft.com/office/powerpoint/2010/main" val="3449456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Arial" panose="020B0604020202020204" pitchFamily="34" charset="0"/>
                <a:cs typeface="Arial" panose="020B0604020202020204" pitchFamily="34" charset="0"/>
              </a:rPr>
              <a:t>General Updates</a:t>
            </a:r>
          </a:p>
        </p:txBody>
      </p:sp>
      <p:sp>
        <p:nvSpPr>
          <p:cNvPr id="3" name="Subtitle 2"/>
          <p:cNvSpPr>
            <a:spLocks noGrp="1"/>
          </p:cNvSpPr>
          <p:nvPr>
            <p:ph type="subTitle" idx="1"/>
          </p:nvPr>
        </p:nvSpPr>
        <p:spPr>
          <a:xfrm>
            <a:off x="1094705" y="1323706"/>
            <a:ext cx="1798516" cy="3409155"/>
          </a:xfrm>
        </p:spPr>
        <p:txBody>
          <a:bodyPr>
            <a:normAutofit/>
          </a:bodyPr>
          <a:lstStyle/>
          <a:p>
            <a:pPr algn="ctr"/>
            <a:endParaRPr lang="en-US" sz="2400" dirty="0">
              <a:solidFill>
                <a:srgbClr val="01608E"/>
              </a:solidFill>
              <a:latin typeface="Arial" panose="020B0604020202020204" pitchFamily="34" charset="0"/>
              <a:cs typeface="Arial" panose="020B0604020202020204" pitchFamily="34" charset="0"/>
            </a:endParaRPr>
          </a:p>
          <a:p>
            <a:pPr algn="ctr"/>
            <a:r>
              <a:rPr lang="en-US" sz="2400" b="1" dirty="0">
                <a:solidFill>
                  <a:srgbClr val="01608E"/>
                </a:solidFill>
                <a:latin typeface="Arial" panose="020B0604020202020204" pitchFamily="34" charset="0"/>
                <a:cs typeface="Arial" panose="020B0604020202020204" pitchFamily="34" charset="0"/>
              </a:rPr>
              <a:t>Rubrics Revised</a:t>
            </a:r>
          </a:p>
        </p:txBody>
      </p:sp>
      <p:pic>
        <p:nvPicPr>
          <p:cNvPr id="5" name="Picture 4">
            <a:extLst>
              <a:ext uri="{FF2B5EF4-FFF2-40B4-BE49-F238E27FC236}">
                <a16:creationId xmlns:a16="http://schemas.microsoft.com/office/drawing/2014/main" id="{7818836F-24D2-3B4D-8698-68AE90F054AF}"/>
              </a:ext>
            </a:extLst>
          </p:cNvPr>
          <p:cNvPicPr>
            <a:picLocks noChangeAspect="1"/>
          </p:cNvPicPr>
          <p:nvPr/>
        </p:nvPicPr>
        <p:blipFill>
          <a:blip r:embed="rId3"/>
          <a:stretch>
            <a:fillRect/>
          </a:stretch>
        </p:blipFill>
        <p:spPr>
          <a:xfrm>
            <a:off x="2993235" y="1102060"/>
            <a:ext cx="5618155" cy="3852448"/>
          </a:xfrm>
          <a:prstGeom prst="rect">
            <a:avLst/>
          </a:prstGeom>
        </p:spPr>
      </p:pic>
    </p:spTree>
    <p:extLst>
      <p:ext uri="{BB962C8B-B14F-4D97-AF65-F5344CB8AC3E}">
        <p14:creationId xmlns:p14="http://schemas.microsoft.com/office/powerpoint/2010/main" val="318736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charset="0"/>
                <a:ea typeface="Arial" charset="0"/>
                <a:cs typeface="Arial" charset="0"/>
              </a:rPr>
              <a:t>CE Updates</a:t>
            </a:r>
          </a:p>
        </p:txBody>
      </p:sp>
      <p:sp>
        <p:nvSpPr>
          <p:cNvPr id="3" name="Content Placeholder 2"/>
          <p:cNvSpPr>
            <a:spLocks noGrp="1"/>
          </p:cNvSpPr>
          <p:nvPr>
            <p:ph sz="half" idx="1"/>
          </p:nvPr>
        </p:nvSpPr>
        <p:spPr>
          <a:xfrm>
            <a:off x="457199" y="1379594"/>
            <a:ext cx="7557911" cy="3394075"/>
          </a:xfrm>
        </p:spPr>
        <p:txBody>
          <a:bodyPr/>
          <a:lstStyle/>
          <a:p>
            <a:pPr marL="0" indent="0" algn="ctr">
              <a:buNone/>
            </a:pPr>
            <a:r>
              <a:rPr lang="en-US" sz="3600" dirty="0">
                <a:solidFill>
                  <a:schemeClr val="accent2">
                    <a:lumMod val="60000"/>
                    <a:lumOff val="40000"/>
                  </a:schemeClr>
                </a:solidFill>
                <a:latin typeface="Arial" charset="0"/>
                <a:ea typeface="Arial" charset="0"/>
                <a:cs typeface="Arial" charset="0"/>
              </a:rPr>
              <a:t>MIDDLE SCHOOL</a:t>
            </a:r>
          </a:p>
          <a:p>
            <a:endParaRPr lang="en-US" dirty="0"/>
          </a:p>
        </p:txBody>
      </p:sp>
    </p:spTree>
    <p:extLst>
      <p:ext uri="{BB962C8B-B14F-4D97-AF65-F5344CB8AC3E}">
        <p14:creationId xmlns:p14="http://schemas.microsoft.com/office/powerpoint/2010/main" val="2183458567"/>
      </p:ext>
    </p:extLst>
  </p:cSld>
  <p:clrMapOvr>
    <a:masterClrMapping/>
  </p:clrMapOvr>
</p:sld>
</file>

<file path=ppt/theme/theme1.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4287</TotalTime>
  <Words>3032</Words>
  <Application>Microsoft Office PowerPoint</Application>
  <PresentationFormat>On-screen Show (16:9)</PresentationFormat>
  <Paragraphs>494</Paragraphs>
  <Slides>50</Slides>
  <Notes>35</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50</vt:i4>
      </vt:variant>
    </vt:vector>
  </HeadingPairs>
  <TitlesOfParts>
    <vt:vector size="64" baseType="lpstr">
      <vt:lpstr>Aldo SemiBold</vt:lpstr>
      <vt:lpstr>Arial</vt:lpstr>
      <vt:lpstr>Calibri</vt:lpstr>
      <vt:lpstr>DIN-Bold</vt:lpstr>
      <vt:lpstr>Lucida Grande</vt:lpstr>
      <vt:lpstr>PT Sans</vt:lpstr>
      <vt:lpstr>Times New Roman</vt:lpstr>
      <vt:lpstr>6_Custom Design</vt:lpstr>
      <vt:lpstr>Custom Design</vt:lpstr>
      <vt:lpstr>1_Custom Design</vt:lpstr>
      <vt:lpstr>2_Custom Design</vt:lpstr>
      <vt:lpstr>3_Custom Design</vt:lpstr>
      <vt:lpstr>4_Custom Design</vt:lpstr>
      <vt:lpstr>5_Custom Design</vt:lpstr>
      <vt:lpstr>PowerPoint Presentation</vt:lpstr>
      <vt:lpstr>Executive Council Officer </vt:lpstr>
      <vt:lpstr>HOSA Hall of Fame</vt:lpstr>
      <vt:lpstr>ILC Results </vt:lpstr>
      <vt:lpstr>Competitive Event Preview 2019-2020  </vt:lpstr>
      <vt:lpstr>General UPDATES </vt:lpstr>
      <vt:lpstr>General UPDATES </vt:lpstr>
      <vt:lpstr>General Updates</vt:lpstr>
      <vt:lpstr>CE Updates</vt:lpstr>
      <vt:lpstr>Middle School </vt:lpstr>
      <vt:lpstr>Middle School </vt:lpstr>
      <vt:lpstr>Middle School </vt:lpstr>
      <vt:lpstr>Middle School </vt:lpstr>
      <vt:lpstr>Middle School </vt:lpstr>
      <vt:lpstr>Middle School </vt:lpstr>
      <vt:lpstr>Middle School </vt:lpstr>
      <vt:lpstr>All Middle School Events</vt:lpstr>
      <vt:lpstr>CE Updates</vt:lpstr>
      <vt:lpstr>HOSA Happenings</vt:lpstr>
      <vt:lpstr>MRC Volunteer Recognition</vt:lpstr>
      <vt:lpstr>Outstanding HOSA Chapter</vt:lpstr>
      <vt:lpstr>NEW Recognition</vt:lpstr>
      <vt:lpstr>KT Transcultural healthcare</vt:lpstr>
      <vt:lpstr>Dental Terminology</vt:lpstr>
      <vt:lpstr>CE Updates</vt:lpstr>
      <vt:lpstr>Veterinary Science</vt:lpstr>
      <vt:lpstr>Physical Therapy</vt:lpstr>
      <vt:lpstr>Sports Medicine</vt:lpstr>
      <vt:lpstr>Sports Medicine</vt:lpstr>
      <vt:lpstr>CLINICAL NURSING</vt:lpstr>
      <vt:lpstr>CLINICAL NURSING</vt:lpstr>
      <vt:lpstr>CE UPdates</vt:lpstr>
      <vt:lpstr>CErT </vt:lpstr>
      <vt:lpstr>CE UPDATES</vt:lpstr>
      <vt:lpstr>Forensic Science</vt:lpstr>
      <vt:lpstr>2019-2020 annual Topics</vt:lpstr>
      <vt:lpstr>2019-2020 annual Topics</vt:lpstr>
      <vt:lpstr>2019-2020 annual Topics</vt:lpstr>
      <vt:lpstr>2019-2020 annual Topics</vt:lpstr>
      <vt:lpstr>2019-2020 annual Topics</vt:lpstr>
      <vt:lpstr>Medical Reading Books</vt:lpstr>
      <vt:lpstr>Medical Reading </vt:lpstr>
      <vt:lpstr>PowerPoint Presentation</vt:lpstr>
      <vt:lpstr>Showing Guidelines</vt:lpstr>
      <vt:lpstr>Texas UPDATES </vt:lpstr>
      <vt:lpstr>Dress Code </vt:lpstr>
      <vt:lpstr>Texas HOSA Fees</vt:lpstr>
      <vt:lpstr>Fall Conferences  </vt:lpstr>
      <vt:lpstr>Area Spring Conferences </vt:lpstr>
      <vt:lpstr>PowerPoint Presentation</vt:lpstr>
    </vt:vector>
  </TitlesOfParts>
  <Company>Cybis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Douglass</dc:creator>
  <cp:lastModifiedBy>Janet Villarreal</cp:lastModifiedBy>
  <cp:revision>88</cp:revision>
  <dcterms:created xsi:type="dcterms:W3CDTF">2012-03-07T14:27:10Z</dcterms:created>
  <dcterms:modified xsi:type="dcterms:W3CDTF">2019-08-02T16:37:40Z</dcterms:modified>
</cp:coreProperties>
</file>